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49377600" cy="32918400"/>
  <p:notesSz cx="7010400" cy="92964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Cambria" panose="02040503050406030204" pitchFamily="18" charset="0"/>
      <p:regular r:id="rId10"/>
      <p:bold r:id="rId11"/>
      <p:italic r:id="rId12"/>
      <p:boldItalic r:id="rId13"/>
    </p:embeddedFont>
    <p:embeddedFont>
      <p:font typeface="Helvetica" panose="020B0604020202020204" pitchFamily="34" charset="0"/>
      <p:regular r:id="rId14"/>
      <p:bold r:id="rId15"/>
      <p:italic r:id="rId16"/>
      <p:bold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744" userDrawn="1">
          <p15:clr>
            <a:srgbClr val="A4A3A4"/>
          </p15:clr>
        </p15:guide>
        <p15:guide id="6" orient="horz" pos="10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ndhi, Monica" initials="GM" lastIdx="6" clrIdx="0">
    <p:extLst>
      <p:ext uri="{19B8F6BF-5375-455C-9EA6-DF929625EA0E}">
        <p15:presenceInfo xmlns:p15="http://schemas.microsoft.com/office/powerpoint/2012/main" userId="S-1-5-21-2695169584-3817918341-3537416689-10328" providerId="AD"/>
      </p:ext>
    </p:extLst>
  </p:cmAuthor>
  <p:cmAuthor id="2" name="Deborah Kacanek" initials="DK" lastIdx="29" clrIdx="1">
    <p:extLst>
      <p:ext uri="{19B8F6BF-5375-455C-9EA6-DF929625EA0E}">
        <p15:presenceInfo xmlns:p15="http://schemas.microsoft.com/office/powerpoint/2012/main" userId="Deborah Kacanek" providerId="None"/>
      </p:ext>
    </p:extLst>
  </p:cmAuthor>
  <p:cmAuthor id="3" name="Okochi Hideaki" initials="OH" lastIdx="3" clrIdx="2">
    <p:extLst>
      <p:ext uri="{19B8F6BF-5375-455C-9EA6-DF929625EA0E}">
        <p15:presenceInfo xmlns:p15="http://schemas.microsoft.com/office/powerpoint/2012/main" userId="de4c65605e8502d3" providerId="Windows Live"/>
      </p:ext>
    </p:extLst>
  </p:cmAuthor>
  <p:cmAuthor id="4" name="Yanling Huo" initials="YH" lastIdx="12" clrIdx="3">
    <p:extLst>
      <p:ext uri="{19B8F6BF-5375-455C-9EA6-DF929625EA0E}">
        <p15:presenceInfo xmlns:p15="http://schemas.microsoft.com/office/powerpoint/2012/main" userId="S-1-5-21-1564239104-2047618173-1163074499-4401" providerId="AD"/>
      </p:ext>
    </p:extLst>
  </p:cmAuthor>
  <p:cmAuthor id="5" name="Karen Kuncze" initials="KK" lastIdx="1" clrIdx="4">
    <p:extLst>
      <p:ext uri="{19B8F6BF-5375-455C-9EA6-DF929625EA0E}">
        <p15:presenceInfo xmlns:p15="http://schemas.microsoft.com/office/powerpoint/2012/main" userId="S-1-5-21-2995178326-3586538084-781121884-11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7"/>
    <a:srgbClr val="FFFFCC"/>
    <a:srgbClr val="EA4C89"/>
    <a:srgbClr val="FFFFFF"/>
    <a:srgbClr val="7E0000"/>
    <a:srgbClr val="874A4C"/>
    <a:srgbClr val="263238"/>
    <a:srgbClr val="EEEBE9"/>
    <a:srgbClr val="FFF59D"/>
    <a:srgbClr val="EFF8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07" autoAdjust="0"/>
    <p:restoredTop sz="93792" autoAdjust="0"/>
  </p:normalViewPr>
  <p:slideViewPr>
    <p:cSldViewPr snapToGrid="0" showGuides="1">
      <p:cViewPr>
        <p:scale>
          <a:sx n="66" d="100"/>
          <a:sy n="66" d="100"/>
        </p:scale>
        <p:origin x="-4956" y="-4036"/>
      </p:cViewPr>
      <p:guideLst>
        <p:guide pos="15576"/>
        <p:guide pos="6024"/>
        <p:guide pos="264"/>
        <p:guide pos="744"/>
        <p:guide orient="horz" pos="10368"/>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commentAuthors" Target="commentAuthors.xml"/><Relationship Id="rId3" Type="http://schemas.openxmlformats.org/officeDocument/2006/relationships/notesMaster" Target="notesMasters/notesMaster1.xml"/><Relationship Id="rId21" Type="http://schemas.openxmlformats.org/officeDocument/2006/relationships/theme" Target="theme/theme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D1CB04D-1C75-43E0-9B64-B7DDAA42BB2C}" type="datetimeFigureOut">
              <a:rPr lang="en-US" smtClean="0"/>
              <a:t>6/23/2020</a:t>
            </a:fld>
            <a:endParaRPr lang="en-US"/>
          </a:p>
        </p:txBody>
      </p:sp>
      <p:sp>
        <p:nvSpPr>
          <p:cNvPr id="4" name="Slide Image Placeholder 3"/>
          <p:cNvSpPr>
            <a:spLocks noGrp="1" noRot="1" noChangeAspect="1"/>
          </p:cNvSpPr>
          <p:nvPr>
            <p:ph type="sldImg" idx="2"/>
          </p:nvPr>
        </p:nvSpPr>
        <p:spPr>
          <a:xfrm>
            <a:off x="1152525" y="1162050"/>
            <a:ext cx="470535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6C2670-3342-473C-969D-FDFF399F2050}" type="slidenum">
              <a:rPr lang="en-US" smtClean="0"/>
              <a:t>‹#›</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t>Poster Development Guide</a:t>
            </a:r>
          </a:p>
          <a:p>
            <a:pPr marL="171450" indent="-171450">
              <a:lnSpc>
                <a:spcPct val="150000"/>
              </a:lnSpc>
              <a:buFont typeface="Arial" panose="020B0604020202020204" pitchFamily="34" charset="0"/>
              <a:buChar char="•"/>
            </a:pPr>
            <a:r>
              <a:rPr lang="en-US" b="1" dirty="0"/>
              <a:t>Formatting</a:t>
            </a:r>
            <a:r>
              <a:rPr lang="en-US" b="1" baseline="0" dirty="0"/>
              <a:t> Notes</a:t>
            </a:r>
          </a:p>
          <a:p>
            <a:pPr marL="628650" lvl="1" indent="-171450">
              <a:lnSpc>
                <a:spcPct val="150000"/>
              </a:lnSpc>
              <a:buFont typeface="Arial" panose="020B0604020202020204" pitchFamily="34" charset="0"/>
              <a:buChar char="•"/>
            </a:pPr>
            <a:r>
              <a:rPr lang="en-US" b="1" dirty="0"/>
              <a:t>To Edit</a:t>
            </a:r>
            <a:r>
              <a:rPr lang="en-US" b="1" baseline="0" dirty="0"/>
              <a:t> </a:t>
            </a:r>
            <a:r>
              <a:rPr lang="en-US" b="1" dirty="0"/>
              <a:t>In PowerPoint: </a:t>
            </a:r>
            <a:r>
              <a:rPr lang="en-US" dirty="0"/>
              <a:t>Click View &gt; Guides to make editing easier. Keep text within guides</a:t>
            </a:r>
          </a:p>
          <a:p>
            <a:pPr marL="631908" lvl="1" indent="-174708">
              <a:lnSpc>
                <a:spcPct val="150000"/>
              </a:lnSpc>
              <a:buFont typeface="Arial" panose="020B0604020202020204" pitchFamily="34" charset="0"/>
              <a:buChar char="•"/>
            </a:pPr>
            <a:r>
              <a:rPr lang="en-US" dirty="0"/>
              <a:t>If</a:t>
            </a:r>
            <a:r>
              <a:rPr lang="en-US" baseline="0" dirty="0"/>
              <a:t> you wish, you may change the background colors, but use a </a:t>
            </a:r>
            <a:r>
              <a:rPr lang="en-US" b="1" baseline="0" dirty="0"/>
              <a:t>light color or white for the overall background </a:t>
            </a:r>
            <a:r>
              <a:rPr lang="en-US" baseline="0" dirty="0"/>
              <a:t>of the poster and a </a:t>
            </a:r>
            <a:r>
              <a:rPr lang="en-US" b="1" baseline="0" dirty="0"/>
              <a:t>bold color for the main findings section</a:t>
            </a:r>
          </a:p>
          <a:p>
            <a:pPr marL="631908" lvl="1" indent="-174708">
              <a:lnSpc>
                <a:spcPct val="150000"/>
              </a:lnSpc>
              <a:buFont typeface="Arial" panose="020B0604020202020204" pitchFamily="34" charset="0"/>
              <a:buChar char="•"/>
            </a:pPr>
            <a:r>
              <a:rPr lang="en-US" b="1" dirty="0"/>
              <a:t>Author list</a:t>
            </a:r>
            <a:r>
              <a:rPr lang="en-US" dirty="0"/>
              <a:t>: Don’t split names onto two lines (e.g., “John [line break] Smith”). If that happens, use a new line. </a:t>
            </a:r>
            <a:r>
              <a:rPr lang="en-US" b="1" dirty="0"/>
              <a:t>Bold the name of the presenting author</a:t>
            </a:r>
            <a:r>
              <a:rPr lang="en-US" dirty="0"/>
              <a:t> </a:t>
            </a:r>
          </a:p>
          <a:p>
            <a:pPr marL="631908" lvl="1" indent="-174708">
              <a:lnSpc>
                <a:spcPct val="150000"/>
              </a:lnSpc>
              <a:buFont typeface="Arial" panose="020B0604020202020204" pitchFamily="34" charset="0"/>
              <a:buChar char="•"/>
            </a:pPr>
            <a:r>
              <a:rPr lang="en-US" b="1" dirty="0"/>
              <a:t>Font</a:t>
            </a:r>
            <a:r>
              <a:rPr lang="en-US" b="1" baseline="0" dirty="0"/>
              <a:t> Size: </a:t>
            </a:r>
            <a:r>
              <a:rPr lang="en-US" b="0" dirty="0"/>
              <a:t>Do not drop below </a:t>
            </a:r>
            <a:r>
              <a:rPr lang="en-US" b="1" dirty="0"/>
              <a:t>font size 36 </a:t>
            </a:r>
            <a:r>
              <a:rPr lang="en-US" b="0" dirty="0"/>
              <a:t>in the main</a:t>
            </a:r>
            <a:r>
              <a:rPr lang="en-US" b="0" baseline="0" dirty="0"/>
              <a:t> information sections (</a:t>
            </a:r>
            <a:r>
              <a:rPr lang="en-US" b="0" dirty="0"/>
              <a:t>Background, Methods, Results, Conclusions)</a:t>
            </a:r>
            <a:r>
              <a:rPr lang="en-US" b="1" dirty="0"/>
              <a:t>. </a:t>
            </a:r>
            <a:r>
              <a:rPr lang="en-US" b="0" dirty="0"/>
              <a:t>If you </a:t>
            </a:r>
            <a:r>
              <a:rPr lang="en-US" dirty="0"/>
              <a:t>have extra space, increase the font size,</a:t>
            </a:r>
            <a:r>
              <a:rPr lang="en-US" baseline="0" dirty="0"/>
              <a:t> but maintain some white space to make it easier for attendees to read your text</a:t>
            </a:r>
          </a:p>
          <a:p>
            <a:pPr marL="631908" lvl="1" indent="-174708">
              <a:lnSpc>
                <a:spcPct val="150000"/>
              </a:lnSpc>
              <a:buFont typeface="Arial" panose="020B0604020202020204" pitchFamily="34" charset="0"/>
              <a:buChar char="•"/>
            </a:pPr>
            <a:r>
              <a:rPr lang="en-US" b="1" dirty="0"/>
              <a:t>Use of Color: </a:t>
            </a:r>
            <a:r>
              <a:rPr lang="en-US" b="0" dirty="0"/>
              <a:t>To keep attendees</a:t>
            </a:r>
            <a:r>
              <a:rPr lang="en-US" b="0" baseline="0" dirty="0"/>
              <a:t> focused on your main findings and important details in your graphs and figures, </a:t>
            </a:r>
            <a:r>
              <a:rPr lang="en-US" b="1" baseline="0" dirty="0"/>
              <a:t>d</a:t>
            </a:r>
            <a:r>
              <a:rPr lang="en-US" b="1" dirty="0"/>
              <a:t>o not use color in the sidebars</a:t>
            </a:r>
          </a:p>
          <a:p>
            <a:pPr marL="631908" lvl="1" indent="-174708">
              <a:lnSpc>
                <a:spcPct val="150000"/>
              </a:lnSpc>
              <a:buFont typeface="Arial" panose="020B0604020202020204" pitchFamily="34" charset="0"/>
              <a:buChar char="•"/>
            </a:pPr>
            <a:r>
              <a:rPr lang="en-US" b="1" baseline="0" dirty="0"/>
              <a:t>Print Size: </a:t>
            </a:r>
            <a:r>
              <a:rPr lang="en-US" b="0" baseline="0" dirty="0"/>
              <a:t>Using this template</a:t>
            </a:r>
            <a:r>
              <a:rPr lang="en-US" b="1" baseline="0" dirty="0"/>
              <a:t>, </a:t>
            </a:r>
            <a:r>
              <a:rPr lang="en-US" b="0" baseline="0" dirty="0"/>
              <a:t>the optimal print size is </a:t>
            </a:r>
            <a:r>
              <a:rPr lang="en-US" b="1" baseline="0" dirty="0"/>
              <a:t>54 inches (width) x 36 inches (height) </a:t>
            </a:r>
            <a:r>
              <a:rPr lang="en-US" b="0" u="sng" baseline="0" dirty="0"/>
              <a:t>or</a:t>
            </a:r>
            <a:r>
              <a:rPr lang="en-US" b="1" baseline="0" dirty="0"/>
              <a:t> 60 inches x 40 inches</a:t>
            </a:r>
            <a:r>
              <a:rPr lang="en-US" b="0" baseline="0" dirty="0"/>
              <a:t> (137.2 cm x 91.4 cm or 152.4 cm x 101.6).  Printing the poster in a smaller size may save some cost, but the 54” x 36” size  will maintain the suggested font size and layout in the final printed version of the poster (and maintain the effectiveness of the poster design). </a:t>
            </a:r>
          </a:p>
          <a:p>
            <a:pPr marL="1089108" lvl="2" indent="-174708">
              <a:lnSpc>
                <a:spcPct val="150000"/>
              </a:lnSpc>
              <a:buFont typeface="Arial" panose="020B0604020202020204" pitchFamily="34" charset="0"/>
              <a:buChar char="•"/>
            </a:pPr>
            <a:r>
              <a:rPr lang="en-US" b="0" baseline="0" dirty="0"/>
              <a:t>Poster Board Dimensions: Regardless of whether you use this template, the size of the board for displaying your poster at CROI is 96 inches (width) x 48 inches (height). The maximum size of a poster is 93 inches (width) x 45 inches (height). The minimum size for a poster is 36 inches (width) x 24 inches (height) so attendees can see the poster at a minimum of 10 feet away</a:t>
            </a:r>
          </a:p>
          <a:p>
            <a:pPr marL="174708" indent="-174708">
              <a:lnSpc>
                <a:spcPct val="150000"/>
              </a:lnSpc>
              <a:buFont typeface="Arial" panose="020B0604020202020204" pitchFamily="34" charset="0"/>
              <a:buChar char="•"/>
            </a:pPr>
            <a:r>
              <a:rPr lang="en-US" b="1" baseline="0" dirty="0"/>
              <a:t>Poster Content Requirements</a:t>
            </a:r>
          </a:p>
          <a:p>
            <a:pPr marL="631908" lvl="1" indent="-174708">
              <a:lnSpc>
                <a:spcPct val="150000"/>
              </a:lnSpc>
              <a:buFont typeface="Arial" panose="020B0604020202020204" pitchFamily="34" charset="0"/>
              <a:buChar char="•"/>
            </a:pPr>
            <a:r>
              <a:rPr lang="en-US" b="1" baseline="0" dirty="0"/>
              <a:t>Poster Number</a:t>
            </a:r>
            <a:r>
              <a:rPr lang="en-US" baseline="0" dirty="0"/>
              <a:t>: The poster number should be displayed in the upper right corner (0000 in the template). This is </a:t>
            </a:r>
            <a:r>
              <a:rPr lang="en-US" b="1" baseline="0" dirty="0"/>
              <a:t>not the abstract number you had during submission </a:t>
            </a:r>
            <a:r>
              <a:rPr lang="en-US" baseline="0" dirty="0"/>
              <a:t>but a number you will be assigned and sent to you by email which notes the position of the poster in the poster hall. This number will be sent to you after late-breaking abstracts have been accepted in January</a:t>
            </a:r>
            <a:endParaRPr lang="en-US" dirty="0"/>
          </a:p>
          <a:p>
            <a:pPr marL="631908" marR="0" lvl="1" indent="-174708"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b="1" dirty="0"/>
              <a:t>Poster Title:</a:t>
            </a:r>
            <a:r>
              <a:rPr lang="en-US" b="1" baseline="0" dirty="0"/>
              <a:t> </a:t>
            </a:r>
            <a:r>
              <a:rPr lang="en-US" sz="1200" kern="1200" dirty="0">
                <a:solidFill>
                  <a:schemeClr val="tx1"/>
                </a:solidFill>
                <a:effectLst/>
                <a:latin typeface="+mn-lt"/>
                <a:ea typeface="+mn-ea"/>
                <a:cs typeface="+mn-cs"/>
              </a:rPr>
              <a:t>The title should be the same as the title submitted with the abstract </a:t>
            </a:r>
          </a:p>
          <a:p>
            <a:pPr marL="631908" lvl="1" indent="-174708">
              <a:lnSpc>
                <a:spcPct val="150000"/>
              </a:lnSpc>
              <a:buFont typeface="Arial" panose="020B0604020202020204" pitchFamily="34" charset="0"/>
              <a:buChar char="•"/>
            </a:pPr>
            <a:r>
              <a:rPr lang="en-US" b="1" dirty="0"/>
              <a:t>QR Codes</a:t>
            </a:r>
            <a:r>
              <a:rPr lang="en-US" b="1" baseline="0" dirty="0"/>
              <a:t> are not allowed by CROI</a:t>
            </a: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6/23/2020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6/23/2020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6/23/2020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6/23/2020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6/23/2020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6/23/2020</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emf"/><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7FFE6B-8BC9-4CC4-B9A7-D39D66100F3A}"/>
              </a:ext>
            </a:extLst>
          </p:cNvPr>
          <p:cNvPicPr>
            <a:picLocks noChangeAspect="1"/>
          </p:cNvPicPr>
          <p:nvPr/>
        </p:nvPicPr>
        <p:blipFill>
          <a:blip r:embed="rId3"/>
          <a:stretch>
            <a:fillRect/>
          </a:stretch>
        </p:blipFill>
        <p:spPr>
          <a:xfrm>
            <a:off x="35155813" y="6736464"/>
            <a:ext cx="13130132" cy="8611715"/>
          </a:xfrm>
          <a:prstGeom prst="rect">
            <a:avLst/>
          </a:prstGeom>
        </p:spPr>
      </p:pic>
      <p:sp>
        <p:nvSpPr>
          <p:cNvPr id="6" name="Rectangle 5">
            <a:extLst>
              <a:ext uri="{FF2B5EF4-FFF2-40B4-BE49-F238E27FC236}">
                <a16:creationId xmlns:a16="http://schemas.microsoft.com/office/drawing/2014/main" id="{F2B42B37-5DC5-4400-BD9E-0DD53A4B0488}"/>
              </a:ext>
            </a:extLst>
          </p:cNvPr>
          <p:cNvSpPr/>
          <p:nvPr/>
        </p:nvSpPr>
        <p:spPr>
          <a:xfrm>
            <a:off x="15022739" y="0"/>
            <a:ext cx="34354861" cy="630749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BA4CF46-E210-4322-91D1-2A41779F64E4}"/>
              </a:ext>
            </a:extLst>
          </p:cNvPr>
          <p:cNvSpPr/>
          <p:nvPr/>
        </p:nvSpPr>
        <p:spPr>
          <a:xfrm>
            <a:off x="15352901" y="4866661"/>
            <a:ext cx="34421028" cy="1827616"/>
          </a:xfrm>
          <a:prstGeom prst="rect">
            <a:avLst/>
          </a:prstGeom>
        </p:spPr>
        <p:txBody>
          <a:bodyPr wrap="square">
            <a:spAutoFit/>
          </a:bodyPr>
          <a:lstStyle/>
          <a:p>
            <a:pPr fontAlgn="base">
              <a:lnSpc>
                <a:spcPct val="107000"/>
              </a:lnSpc>
            </a:pPr>
            <a:r>
              <a:rPr lang="en-US" sz="3500" b="1" u="sng"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Jillian Pintye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1</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Yanling Huo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2</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Deborah Kacanek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2</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Kevin Zhang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a:t>
            </a:r>
            <a:r>
              <a:rPr lang="en-US" sz="35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Karen Kuncze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Hideaki Okochi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Monica Gandhi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 </a:t>
            </a:r>
            <a:r>
              <a:rPr lang="en-US" altLang="en-US" sz="3500" dirty="0">
                <a:solidFill>
                  <a:schemeClr val="bg1"/>
                </a:solidFill>
                <a:latin typeface="Arial" panose="020B0604020202020204" pitchFamily="34" charset="0"/>
                <a:cs typeface="Arial" panose="020B0604020202020204" pitchFamily="34" charset="0"/>
              </a:rPr>
              <a:t>for the Pediatric HIV/AIDS Cohort Study (PHACS) </a:t>
            </a:r>
          </a:p>
          <a:p>
            <a:pPr fontAlgn="base">
              <a:lnSpc>
                <a:spcPct val="107000"/>
              </a:lnSpc>
            </a:pP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1 </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University of Washington</a:t>
            </a:r>
            <a:r>
              <a:rPr lang="en-US" sz="35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2 </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Harvard TH Chan School of Public Health</a:t>
            </a:r>
            <a:r>
              <a:rPr lang="en-US" sz="35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a:t>
            </a:r>
            <a:r>
              <a:rPr lang="en-US" sz="3500" baseline="300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3 </a:t>
            </a:r>
            <a:r>
              <a:rPr lang="en-US" sz="35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University of California San Francisco                                           *contact: jpintye@uw.edu</a:t>
            </a:r>
            <a:endParaRPr lang="en-US" sz="35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US"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AC155C6-7E35-4156-B9B3-271571AF60CC}"/>
              </a:ext>
            </a:extLst>
          </p:cNvPr>
          <p:cNvSpPr txBox="1"/>
          <p:nvPr/>
        </p:nvSpPr>
        <p:spPr>
          <a:xfrm>
            <a:off x="15601951" y="297699"/>
            <a:ext cx="29839753" cy="4339650"/>
          </a:xfrm>
          <a:prstGeom prst="rect">
            <a:avLst/>
          </a:prstGeom>
          <a:noFill/>
        </p:spPr>
        <p:txBody>
          <a:bodyPr wrap="square" rtlCol="0">
            <a:spAutoFit/>
          </a:bodyPr>
          <a:lstStyle/>
          <a:p>
            <a:r>
              <a:rPr lang="en-US" sz="9200" b="1" dirty="0">
                <a:solidFill>
                  <a:schemeClr val="bg1"/>
                </a:solidFill>
                <a:latin typeface="Arial" panose="020B0604020202020204" pitchFamily="34" charset="0"/>
                <a:ea typeface="Times New Roman" panose="02020603050405020304" pitchFamily="18" charset="0"/>
              </a:rPr>
              <a:t>Extent of in utero transfer of tenofovir from mother to fetus: a paired analysis of hair specimens collected at birth from a cohort in the United States</a:t>
            </a:r>
            <a:endParaRPr lang="en-US" sz="9200" i="1" dirty="0">
              <a:solidFill>
                <a:schemeClr val="bg1"/>
              </a:solidFill>
              <a:latin typeface="Arial" panose="020B0604020202020204" pitchFamily="34" charset="0"/>
              <a:cs typeface="Arial" panose="020B0604020202020204" pitchFamily="34" charset="0"/>
            </a:endParaRPr>
          </a:p>
        </p:txBody>
      </p:sp>
      <p:pic>
        <p:nvPicPr>
          <p:cNvPr id="13" name="Picture 48" descr="PHACS_Logo_full 2[1].JPG">
            <a:extLst>
              <a:ext uri="{FF2B5EF4-FFF2-40B4-BE49-F238E27FC236}">
                <a16:creationId xmlns:a16="http://schemas.microsoft.com/office/drawing/2014/main" id="{D7F1D95C-0080-4C0D-9F06-D64BA3107C55}"/>
              </a:ext>
            </a:extLst>
          </p:cNvPr>
          <p:cNvPicPr>
            <a:picLocks noChangeAspect="1"/>
          </p:cNvPicPr>
          <p:nvPr/>
        </p:nvPicPr>
        <p:blipFill rotWithShape="1">
          <a:blip r:embed="rId4">
            <a:extLst>
              <a:ext uri="{28A0092B-C50C-407E-A947-70E740481C1C}">
                <a14:useLocalDpi xmlns:a14="http://schemas.microsoft.com/office/drawing/2010/main" val="0"/>
              </a:ext>
            </a:extLst>
          </a:blip>
          <a:srcRect l="12654" r="11671" b="15809"/>
          <a:stretch/>
        </p:blipFill>
        <p:spPr bwMode="auto">
          <a:xfrm>
            <a:off x="354909" y="259879"/>
            <a:ext cx="6571352" cy="43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453" descr="SMARTT_Logo_Color_Name">
            <a:extLst>
              <a:ext uri="{FF2B5EF4-FFF2-40B4-BE49-F238E27FC236}">
                <a16:creationId xmlns:a16="http://schemas.microsoft.com/office/drawing/2014/main" id="{D2AEA623-27FA-4862-B364-3D7A11624F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02" t="22969" r="11321" b="22000"/>
          <a:stretch/>
        </p:blipFill>
        <p:spPr bwMode="auto">
          <a:xfrm>
            <a:off x="7124425" y="1924096"/>
            <a:ext cx="7501985" cy="264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383D6782-4310-4F52-971F-E60E535BE9A6}"/>
              </a:ext>
            </a:extLst>
          </p:cNvPr>
          <p:cNvSpPr/>
          <p:nvPr/>
        </p:nvSpPr>
        <p:spPr>
          <a:xfrm>
            <a:off x="919860" y="6867126"/>
            <a:ext cx="13706550" cy="1523259"/>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Arial" panose="020B0604020202020204" pitchFamily="34" charset="0"/>
                <a:cs typeface="Arial" panose="020B0604020202020204" pitchFamily="34" charset="0"/>
              </a:rPr>
              <a:t>Background</a:t>
            </a:r>
          </a:p>
        </p:txBody>
      </p:sp>
      <p:sp>
        <p:nvSpPr>
          <p:cNvPr id="23" name="Rectangle 22">
            <a:extLst>
              <a:ext uri="{FF2B5EF4-FFF2-40B4-BE49-F238E27FC236}">
                <a16:creationId xmlns:a16="http://schemas.microsoft.com/office/drawing/2014/main" id="{9386B4F8-3D31-405F-9E83-3061597078E6}"/>
              </a:ext>
            </a:extLst>
          </p:cNvPr>
          <p:cNvSpPr/>
          <p:nvPr/>
        </p:nvSpPr>
        <p:spPr>
          <a:xfrm>
            <a:off x="919859" y="8390386"/>
            <a:ext cx="13583647" cy="648238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As efforts intensify to eliminate vertical HIV transmission, and pre-exposure prophylaxis use burgeons among women of reproductive age, the likelihood of women receiving tenofovir (TFV)-based regimens during pregnancy increases.</a:t>
            </a:r>
          </a:p>
          <a:p>
            <a:endParaRPr lang="en-US"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Understanding pharmacokinetics of in-utero TFV transfer is critical for interpreting safety. </a:t>
            </a:r>
          </a:p>
          <a:p>
            <a:endParaRPr lang="en-US"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To evaluate in-utero TFV transfer, we measured TFV hair levels at delivery among women living with HIV (WLHIV) receiving tenofovir disoproxil fumarate-based antiretroviral therapy (ART) and their infants in the United States. </a:t>
            </a:r>
          </a:p>
        </p:txBody>
      </p:sp>
      <p:sp>
        <p:nvSpPr>
          <p:cNvPr id="24" name="Rectangle 23">
            <a:extLst>
              <a:ext uri="{FF2B5EF4-FFF2-40B4-BE49-F238E27FC236}">
                <a16:creationId xmlns:a16="http://schemas.microsoft.com/office/drawing/2014/main" id="{E1776758-1BB8-469E-BAC6-6C713639B26F}"/>
              </a:ext>
            </a:extLst>
          </p:cNvPr>
          <p:cNvSpPr/>
          <p:nvPr/>
        </p:nvSpPr>
        <p:spPr>
          <a:xfrm>
            <a:off x="35155814" y="15481202"/>
            <a:ext cx="13237492" cy="1375325"/>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Arial" panose="020B0604020202020204" pitchFamily="34" charset="0"/>
                <a:cs typeface="Arial" panose="020B0604020202020204" pitchFamily="34" charset="0"/>
              </a:rPr>
              <a:t>Conclusions</a:t>
            </a:r>
          </a:p>
        </p:txBody>
      </p:sp>
      <p:sp>
        <p:nvSpPr>
          <p:cNvPr id="26" name="Rectangle 25">
            <a:extLst>
              <a:ext uri="{FF2B5EF4-FFF2-40B4-BE49-F238E27FC236}">
                <a16:creationId xmlns:a16="http://schemas.microsoft.com/office/drawing/2014/main" id="{69A454D2-09BF-44A9-91F0-CA904846214C}"/>
              </a:ext>
            </a:extLst>
          </p:cNvPr>
          <p:cNvSpPr/>
          <p:nvPr/>
        </p:nvSpPr>
        <p:spPr>
          <a:xfrm>
            <a:off x="878965" y="15634398"/>
            <a:ext cx="13617291" cy="1530578"/>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Arial" panose="020B0604020202020204" pitchFamily="34" charset="0"/>
                <a:cs typeface="Arial" panose="020B0604020202020204" pitchFamily="34" charset="0"/>
              </a:rPr>
              <a:t>Methods</a:t>
            </a:r>
          </a:p>
        </p:txBody>
      </p:sp>
      <p:sp>
        <p:nvSpPr>
          <p:cNvPr id="27" name="Rectangle 26">
            <a:extLst>
              <a:ext uri="{FF2B5EF4-FFF2-40B4-BE49-F238E27FC236}">
                <a16:creationId xmlns:a16="http://schemas.microsoft.com/office/drawing/2014/main" id="{EC7FC11F-A08A-409B-A9D3-106716EA0413}"/>
              </a:ext>
            </a:extLst>
          </p:cNvPr>
          <p:cNvSpPr/>
          <p:nvPr/>
        </p:nvSpPr>
        <p:spPr>
          <a:xfrm>
            <a:off x="878966" y="17157656"/>
            <a:ext cx="13548830" cy="948546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Hair samples were collected at or shortly after childbirth among WLHIV and their infants enrolled in the Surveillance Monitoring for ART Toxicities (SMARTT) Study of the Pediatric HIV/AIDS Cohort Study (PHACS) between 6/2014-7/2016. </a:t>
            </a:r>
          </a:p>
          <a:p>
            <a:endParaRPr lang="en-US" sz="3600"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Among those on TFV disoproxil fumarate (TDF)-based ART during pregnancy, TFV hair levels were analyzed using validated liquid chromatography/tandem mass spectrometry method in the UCSF Hair Analytical Laboratory (HAL).</a:t>
            </a:r>
          </a:p>
          <a:p>
            <a:endParaRPr lang="en-US" sz="3600"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Lower limit of quantification (LLQ) was 0.00200 ng/mg. Weight-normalized TFV hair concentrations were log-transformed. </a:t>
            </a:r>
          </a:p>
          <a:p>
            <a:endParaRPr lang="en-US" dirty="0">
              <a:solidFill>
                <a:schemeClr val="tx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3600" dirty="0">
                <a:solidFill>
                  <a:schemeClr val="tx1"/>
                </a:solidFill>
                <a:latin typeface="Arial" panose="020B0604020202020204" pitchFamily="34" charset="0"/>
                <a:cs typeface="Arial" panose="020B0604020202020204" pitchFamily="34" charset="0"/>
              </a:rPr>
              <a:t>We calculated individual ratios of infant-to-maternal hair TFV concentrations to determine degree of transfer and Spearman correlation coefficients. </a:t>
            </a:r>
          </a:p>
        </p:txBody>
      </p:sp>
      <p:sp>
        <p:nvSpPr>
          <p:cNvPr id="28" name="Text Box 7436">
            <a:extLst>
              <a:ext uri="{FF2B5EF4-FFF2-40B4-BE49-F238E27FC236}">
                <a16:creationId xmlns:a16="http://schemas.microsoft.com/office/drawing/2014/main" id="{7F412FC7-8204-4CA3-8CB4-8194F8A895E6}"/>
              </a:ext>
            </a:extLst>
          </p:cNvPr>
          <p:cNvSpPr txBox="1">
            <a:spLocks noChangeArrowheads="1"/>
          </p:cNvSpPr>
          <p:nvPr/>
        </p:nvSpPr>
        <p:spPr bwMode="auto">
          <a:xfrm>
            <a:off x="35138742" y="28334834"/>
            <a:ext cx="1333976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04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78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65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65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65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65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65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65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3200" dirty="0">
                <a:latin typeface="Arial" panose="020B0604020202020204" pitchFamily="34" charset="0"/>
                <a:cs typeface="Arial" panose="020B0604020202020204" pitchFamily="34" charset="0"/>
              </a:rPr>
              <a:t>We thank the study participants, clinical sites, PHACS CAB, Frontier Science &amp; Technology Research Foundation, and Westat.</a:t>
            </a:r>
          </a:p>
          <a:p>
            <a:pPr algn="ctr">
              <a:spcBef>
                <a:spcPct val="0"/>
              </a:spcBef>
              <a:buNone/>
            </a:pPr>
            <a:r>
              <a:rPr lang="en-US" sz="1800" dirty="0">
                <a:solidFill>
                  <a:srgbClr val="222222"/>
                </a:solidFill>
                <a:latin typeface="Arial" panose="020B0604020202020204" pitchFamily="34" charset="0"/>
                <a:ea typeface="Times New Roman" panose="02020603050405020304" pitchFamily="18" charset="0"/>
              </a:rPr>
              <a:t>This study was funded by the National Institute of Allergy and Infectious Diseases (R21AI138618, 2RO1AI098472) with support from the University of Washington Center for AIDS Research (P30 AI027757). The Pediatric HIV/AIDS Cohort Study (PHACS) was supported by the </a:t>
            </a:r>
            <a:r>
              <a:rPr lang="en-US" sz="1800" i="1" dirty="0">
                <a:solidFill>
                  <a:srgbClr val="222222"/>
                </a:solidFill>
                <a:latin typeface="Arial" panose="020B0604020202020204" pitchFamily="34" charset="0"/>
                <a:ea typeface="Times New Roman" panose="02020603050405020304" pitchFamily="18" charset="0"/>
              </a:rPr>
              <a:t>Eunice Kennedy Shriver</a:t>
            </a:r>
            <a:r>
              <a:rPr lang="en-US" sz="1800" dirty="0">
                <a:solidFill>
                  <a:srgbClr val="222222"/>
                </a:solidFill>
                <a:latin typeface="Arial" panose="020B0604020202020204" pitchFamily="34" charset="0"/>
                <a:ea typeface="Times New Roman" panose="02020603050405020304" pitchFamily="18" charset="0"/>
              </a:rPr>
              <a:t> National Institute Of Child Health &amp; Human Development (NICHD) with co-funding from the National Institute Of Dental &amp; Craniofacial Research (NIDCR), NIAID, the National Institute Of Neurological Disorders And Stroke (NINDS), the National Institute On Deafness And Other Communication Disorders (NIDCD), Office of AIDS Research (OAR), the National Institute Of Mental Health (NIMH), the National Institute On Drug Abuse (NIDA), and the National Institute On Alcohol Abuse And Alcoholism (NIAAA), through cooperative agreements with the Harvard T.H. Chan School of Public Health (HD052102) and the Tulane University School of Medicine (HD052104). </a:t>
            </a:r>
            <a:endParaRPr lang="en-US" altLang="en-US" sz="3200" dirty="0">
              <a:latin typeface="Arial" panose="020B0604020202020204" pitchFamily="34" charset="0"/>
              <a:cs typeface="Arial" panose="020B0604020202020204" pitchFamily="34" charset="0"/>
            </a:endParaRPr>
          </a:p>
        </p:txBody>
      </p:sp>
      <p:pic>
        <p:nvPicPr>
          <p:cNvPr id="29" name="Picture 56" descr="NIH_Master_Logo_With_Tag_Black-JPG.JPG">
            <a:extLst>
              <a:ext uri="{FF2B5EF4-FFF2-40B4-BE49-F238E27FC236}">
                <a16:creationId xmlns:a16="http://schemas.microsoft.com/office/drawing/2014/main" id="{1414C02B-1E04-480C-AB13-982357D430C6}"/>
              </a:ext>
            </a:extLst>
          </p:cNvPr>
          <p:cNvPicPr>
            <a:picLocks noChangeAspect="1"/>
          </p:cNvPicPr>
          <p:nvPr/>
        </p:nvPicPr>
        <p:blipFill rotWithShape="1">
          <a:blip r:embed="rId6">
            <a:extLst>
              <a:ext uri="{28A0092B-C50C-407E-A947-70E740481C1C}">
                <a14:useLocalDpi xmlns:a14="http://schemas.microsoft.com/office/drawing/2010/main" val="0"/>
              </a:ext>
            </a:extLst>
          </a:blip>
          <a:srcRect r="74928" b="-9760"/>
          <a:stretch/>
        </p:blipFill>
        <p:spPr bwMode="auto">
          <a:xfrm>
            <a:off x="35158872" y="26826486"/>
            <a:ext cx="2221940" cy="1508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6618">
            <a:extLst>
              <a:ext uri="{FF2B5EF4-FFF2-40B4-BE49-F238E27FC236}">
                <a16:creationId xmlns:a16="http://schemas.microsoft.com/office/drawing/2014/main" id="{EA456FDD-03D2-4525-91FD-19213F0B91EB}"/>
              </a:ext>
            </a:extLst>
          </p:cNvPr>
          <p:cNvSpPr txBox="1">
            <a:spLocks noChangeArrowheads="1"/>
          </p:cNvSpPr>
          <p:nvPr/>
        </p:nvSpPr>
        <p:spPr bwMode="auto">
          <a:xfrm>
            <a:off x="35117978" y="25345453"/>
            <a:ext cx="13339764" cy="1200329"/>
          </a:xfrm>
          <a:prstGeom prst="rect">
            <a:avLst/>
          </a:prstGeom>
          <a:solidFill>
            <a:srgbClr val="7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04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91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78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65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65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65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65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65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6500">
                <a:solidFill>
                  <a:schemeClr val="tx1"/>
                </a:solidFill>
                <a:latin typeface="Times New Roman" panose="02020603050405020304" pitchFamily="18" charset="0"/>
                <a:ea typeface="ＭＳ Ｐゴシック" panose="020B0600070205080204" pitchFamily="34" charset="-128"/>
              </a:defRPr>
            </a:lvl9pPr>
          </a:lstStyle>
          <a:p>
            <a:pPr algn="ctr" eaLnBrk="1" hangingPunct="1">
              <a:spcBef>
                <a:spcPct val="0"/>
              </a:spcBef>
              <a:buFontTx/>
              <a:buNone/>
            </a:pPr>
            <a:r>
              <a:rPr lang="en-US" altLang="en-US" sz="7200" dirty="0">
                <a:solidFill>
                  <a:schemeClr val="bg1"/>
                </a:solidFill>
                <a:latin typeface="Arial" panose="020B0604020202020204" pitchFamily="34" charset="0"/>
                <a:cs typeface="Arial" panose="020B0604020202020204" pitchFamily="34" charset="0"/>
              </a:rPr>
              <a:t>Acknowledgments</a:t>
            </a:r>
            <a:endParaRPr lang="en-US" altLang="en-US" sz="2000" b="1" dirty="0">
              <a:solidFill>
                <a:schemeClr val="bg1"/>
              </a:solidFill>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7D50A286-02FE-40B3-AA30-F2A3E4C2A98A}"/>
              </a:ext>
            </a:extLst>
          </p:cNvPr>
          <p:cNvSpPr/>
          <p:nvPr/>
        </p:nvSpPr>
        <p:spPr>
          <a:xfrm>
            <a:off x="35155814" y="16856527"/>
            <a:ext cx="13237492" cy="8281044"/>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07000"/>
              </a:lnSpc>
              <a:buFont typeface="Arial" panose="020B0604020202020204" pitchFamily="34" charset="0"/>
              <a:buChar char="•"/>
            </a:pP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Similar to prior studies that assessed in-utero TFV exposure via short-term metrics, we found high rates of TFV transfer, with our study confirming that such transfer is cumulative.</a:t>
            </a:r>
          </a:p>
          <a:p>
            <a:pPr algn="just">
              <a:lnSpc>
                <a:spcPct val="107000"/>
              </a:lnSpc>
            </a:pP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571500" indent="-571500" algn="just">
              <a:lnSpc>
                <a:spcPct val="107000"/>
              </a:lnSpc>
              <a:buFont typeface="Arial" panose="020B0604020202020204" pitchFamily="34" charset="0"/>
              <a:buChar char="•"/>
            </a:pP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Transfer was lower among mothers who delivered preterm, those with only 1st trimester TDF use, and those with C-section deliveries in our study. </a:t>
            </a:r>
          </a:p>
          <a:p>
            <a:pPr marL="571500" indent="-571500" algn="just">
              <a:lnSpc>
                <a:spcPct val="107000"/>
              </a:lnSpc>
              <a:buFont typeface="Arial" panose="020B0604020202020204" pitchFamily="34" charset="0"/>
              <a:buChar char="•"/>
            </a:pP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571500" indent="-571500" algn="just">
              <a:lnSpc>
                <a:spcPct val="107000"/>
              </a:lnSpc>
              <a:buFont typeface="Arial" panose="020B0604020202020204" pitchFamily="34" charset="0"/>
              <a:buChar char="•"/>
            </a:pP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There was a trend towards lower TFV transfer with receipt of INSTIs, though our results should be interpreted with caution. </a:t>
            </a:r>
          </a:p>
          <a:p>
            <a:pPr algn="just">
              <a:lnSpc>
                <a:spcPct val="107000"/>
              </a:lnSpc>
            </a:pPr>
            <a:endParaRPr lang="en-US"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571500" indent="-571500" algn="just">
              <a:lnSpc>
                <a:spcPct val="107000"/>
              </a:lnSpc>
              <a:buFont typeface="Arial" panose="020B0604020202020204" pitchFamily="34" charset="0"/>
              <a:buChar char="•"/>
            </a:pPr>
            <a:r>
              <a:rPr lang="en-US" sz="3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This methodology can be employed for other ART agents commonly used in pregnancy to help maximize their efficacy while minimizing safety concerns.</a:t>
            </a:r>
          </a:p>
        </p:txBody>
      </p:sp>
      <p:pic>
        <p:nvPicPr>
          <p:cNvPr id="8" name="Picture 7">
            <a:extLst>
              <a:ext uri="{FF2B5EF4-FFF2-40B4-BE49-F238E27FC236}">
                <a16:creationId xmlns:a16="http://schemas.microsoft.com/office/drawing/2014/main" id="{A5B31149-54C2-4CA6-9A86-8DA9588224F2}"/>
              </a:ext>
            </a:extLst>
          </p:cNvPr>
          <p:cNvPicPr>
            <a:picLocks noChangeAspect="1"/>
          </p:cNvPicPr>
          <p:nvPr/>
        </p:nvPicPr>
        <p:blipFill>
          <a:blip r:embed="rId7"/>
          <a:stretch>
            <a:fillRect/>
          </a:stretch>
        </p:blipFill>
        <p:spPr>
          <a:xfrm>
            <a:off x="919858" y="27586153"/>
            <a:ext cx="13421552" cy="3614276"/>
          </a:xfrm>
          <a:prstGeom prst="rect">
            <a:avLst/>
          </a:prstGeom>
        </p:spPr>
      </p:pic>
      <p:sp>
        <p:nvSpPr>
          <p:cNvPr id="39" name="Rectangle 38">
            <a:extLst>
              <a:ext uri="{FF2B5EF4-FFF2-40B4-BE49-F238E27FC236}">
                <a16:creationId xmlns:a16="http://schemas.microsoft.com/office/drawing/2014/main" id="{30AAC5AE-694E-4AE6-96C4-95999C09E67B}"/>
              </a:ext>
            </a:extLst>
          </p:cNvPr>
          <p:cNvSpPr/>
          <p:nvPr/>
        </p:nvSpPr>
        <p:spPr>
          <a:xfrm>
            <a:off x="15114731" y="24785620"/>
            <a:ext cx="8657373" cy="1119665"/>
          </a:xfrm>
          <a:prstGeom prst="rect">
            <a:avLst/>
          </a:prstGeom>
        </p:spPr>
        <p:txBody>
          <a:bodyPr wrap="square">
            <a:spAutoFit/>
          </a:bodyPr>
          <a:lstStyle/>
          <a:p>
            <a:pPr>
              <a:lnSpc>
                <a:spcPct val="107000"/>
              </a:lnSpc>
              <a:spcBef>
                <a:spcPts val="50"/>
              </a:spcBef>
              <a:spcAft>
                <a:spcPts val="50"/>
              </a:spcAft>
            </a:pP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Figure 3. Maternal by infant Log</a:t>
            </a:r>
            <a:r>
              <a:rPr lang="en-US" sz="3200" b="1" baseline="-25000" dirty="0">
                <a:solidFill>
                  <a:srgbClr val="000000"/>
                </a:solidFill>
                <a:latin typeface="Arial" panose="020B0604020202020204" pitchFamily="34" charset="0"/>
                <a:ea typeface="Calibri" panose="020F0502020204030204" pitchFamily="34" charset="0"/>
                <a:cs typeface="Times New Roman" panose="02020603050405020304" pitchFamily="18" charset="0"/>
              </a:rPr>
              <a:t>10</a:t>
            </a:r>
            <a:r>
              <a:rPr lang="en-US" sz="32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 TFV hair levels at birth (N=103)</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313DA155-B643-49F7-A254-07C76D718180}"/>
              </a:ext>
            </a:extLst>
          </p:cNvPr>
          <p:cNvSpPr/>
          <p:nvPr/>
        </p:nvSpPr>
        <p:spPr>
          <a:xfrm>
            <a:off x="14964103" y="8577483"/>
            <a:ext cx="8826253" cy="1569660"/>
          </a:xfrm>
          <a:prstGeom prst="rect">
            <a:avLst/>
          </a:prstGeom>
        </p:spPr>
        <p:txBody>
          <a:bodyPr wrap="square">
            <a:spAutoFit/>
          </a:bodyPr>
          <a:lstStyle/>
          <a:p>
            <a:r>
              <a:rPr lang="en-US" sz="3200" b="1" dirty="0">
                <a:latin typeface="Arial" panose="020B0604020202020204" pitchFamily="34" charset="0"/>
                <a:ea typeface="Calibri" panose="020F0502020204030204" pitchFamily="34" charset="0"/>
              </a:rPr>
              <a:t>Figure 2. SMARTT participants from June 2014 to July 2016 with maternal-infant hair collected and tested for TFV concentrations</a:t>
            </a:r>
            <a:endParaRPr lang="en-US" sz="3200" dirty="0"/>
          </a:p>
        </p:txBody>
      </p:sp>
      <p:sp>
        <p:nvSpPr>
          <p:cNvPr id="59" name="Rectangle 58">
            <a:extLst>
              <a:ext uri="{FF2B5EF4-FFF2-40B4-BE49-F238E27FC236}">
                <a16:creationId xmlns:a16="http://schemas.microsoft.com/office/drawing/2014/main" id="{1FFE8155-0196-4816-984F-3B2F164FACD0}"/>
              </a:ext>
            </a:extLst>
          </p:cNvPr>
          <p:cNvSpPr/>
          <p:nvPr/>
        </p:nvSpPr>
        <p:spPr>
          <a:xfrm>
            <a:off x="24688800" y="8609803"/>
            <a:ext cx="10116948" cy="655244"/>
          </a:xfrm>
          <a:prstGeom prst="rect">
            <a:avLst/>
          </a:prstGeom>
        </p:spPr>
        <p:txBody>
          <a:bodyPr wrap="square">
            <a:spAutoFit/>
          </a:bodyPr>
          <a:lstStyle/>
          <a:p>
            <a:pPr>
              <a:lnSpc>
                <a:spcPct val="107000"/>
              </a:lnSpc>
              <a:spcBef>
                <a:spcPts val="50"/>
              </a:spcBef>
              <a:spcAft>
                <a:spcPts val="50"/>
              </a:spcAft>
            </a:pPr>
            <a:r>
              <a:rPr lang="en-US" sz="3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Table 1. Pregnancy characteristics (n=103)</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0" name="Table 59">
            <a:extLst>
              <a:ext uri="{FF2B5EF4-FFF2-40B4-BE49-F238E27FC236}">
                <a16:creationId xmlns:a16="http://schemas.microsoft.com/office/drawing/2014/main" id="{E73BFA03-EB63-43C0-871E-43E5DC1FE585}"/>
              </a:ext>
            </a:extLst>
          </p:cNvPr>
          <p:cNvGraphicFramePr>
            <a:graphicFrameLocks noGrp="1"/>
          </p:cNvGraphicFramePr>
          <p:nvPr>
            <p:extLst>
              <p:ext uri="{D42A27DB-BD31-4B8C-83A1-F6EECF244321}">
                <p14:modId xmlns:p14="http://schemas.microsoft.com/office/powerpoint/2010/main" val="2099674246"/>
              </p:ext>
            </p:extLst>
          </p:nvPr>
        </p:nvGraphicFramePr>
        <p:xfrm>
          <a:off x="24882766" y="9504986"/>
          <a:ext cx="9724836" cy="5954070"/>
        </p:xfrm>
        <a:graphic>
          <a:graphicData uri="http://schemas.openxmlformats.org/drawingml/2006/table">
            <a:tbl>
              <a:tblPr/>
              <a:tblGrid>
                <a:gridCol w="6010192">
                  <a:extLst>
                    <a:ext uri="{9D8B030D-6E8A-4147-A177-3AD203B41FA5}">
                      <a16:colId xmlns:a16="http://schemas.microsoft.com/office/drawing/2014/main" val="1264313682"/>
                    </a:ext>
                  </a:extLst>
                </a:gridCol>
                <a:gridCol w="1566315">
                  <a:extLst>
                    <a:ext uri="{9D8B030D-6E8A-4147-A177-3AD203B41FA5}">
                      <a16:colId xmlns:a16="http://schemas.microsoft.com/office/drawing/2014/main" val="3657413176"/>
                    </a:ext>
                  </a:extLst>
                </a:gridCol>
                <a:gridCol w="2148329">
                  <a:extLst>
                    <a:ext uri="{9D8B030D-6E8A-4147-A177-3AD203B41FA5}">
                      <a16:colId xmlns:a16="http://schemas.microsoft.com/office/drawing/2014/main" val="2637988020"/>
                    </a:ext>
                  </a:extLst>
                </a:gridCol>
              </a:tblGrid>
              <a:tr h="549595">
                <a:tc>
                  <a:txBody>
                    <a:bodyPr/>
                    <a:lstStyle/>
                    <a:p>
                      <a:pPr marL="0" marR="0" algn="l">
                        <a:lnSpc>
                          <a:spcPct val="100000"/>
                        </a:lnSpc>
                        <a:spcBef>
                          <a:spcPts val="150"/>
                        </a:spcBef>
                        <a:spcAft>
                          <a:spcPts val="15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Characteristic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marR="0" algn="r">
                        <a:lnSpc>
                          <a:spcPct val="100000"/>
                        </a:lnSpc>
                        <a:spcBef>
                          <a:spcPts val="150"/>
                        </a:spcBef>
                        <a:spcAft>
                          <a:spcPts val="150"/>
                        </a:spcAft>
                      </a:pPr>
                      <a:r>
                        <a:rPr lang="en-US" sz="2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or Median (IQR)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marL="0" marR="0" algn="ctr">
                        <a:lnSpc>
                          <a:spcPct val="100000"/>
                        </a:lnSpc>
                        <a:spcBef>
                          <a:spcPts val="150"/>
                        </a:spcBef>
                        <a:spcAft>
                          <a:spcPts val="15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98937181"/>
                  </a:ext>
                </a:extLst>
              </a:tr>
              <a:tr h="722560">
                <a:tc gridSpan="2">
                  <a:txBody>
                    <a:bodyPr/>
                    <a:lstStyle/>
                    <a:p>
                      <a:pPr marL="0" marR="0">
                        <a:lnSpc>
                          <a:spcPct val="150000"/>
                        </a:lnSpc>
                        <a:spcBef>
                          <a:spcPts val="150"/>
                        </a:spcBef>
                        <a:spcAft>
                          <a:spcPts val="150"/>
                        </a:spcAft>
                      </a:pPr>
                      <a:r>
                        <a:rPr lang="en-US" sz="2400" dirty="0">
                          <a:effectLst/>
                          <a:latin typeface="Arial" panose="020B0604020202020204" pitchFamily="34" charset="0"/>
                          <a:ea typeface="Calibri" panose="020F0502020204030204" pitchFamily="34" charset="0"/>
                          <a:cs typeface="Arial" panose="020B0604020202020204" pitchFamily="34" charset="0"/>
                        </a:rPr>
                        <a:t>Maternal age (years)</a:t>
                      </a:r>
                    </a:p>
                  </a:txBody>
                  <a:tcPr marL="19050" marR="190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hMerge="1">
                  <a:txBody>
                    <a:bodyPr/>
                    <a:lstStyle/>
                    <a:p>
                      <a:endParaRPr lang="en-US"/>
                    </a:p>
                  </a:txBody>
                  <a:tcP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150"/>
                        </a:spcBef>
                        <a:spcAft>
                          <a:spcPts val="150"/>
                        </a:spcAft>
                      </a:pPr>
                      <a:r>
                        <a:rPr lang="en-US" sz="2400" dirty="0">
                          <a:effectLst/>
                          <a:latin typeface="Arial" panose="020B0604020202020204" pitchFamily="34" charset="0"/>
                          <a:ea typeface="Calibri" panose="020F0502020204030204" pitchFamily="34" charset="0"/>
                          <a:cs typeface="Arial" panose="020B0604020202020204" pitchFamily="34" charset="0"/>
                        </a:rPr>
                        <a:t>32 (26-36)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922520041"/>
                  </a:ext>
                </a:extLst>
              </a:tr>
              <a:tr h="668845">
                <a:tc gridSpan="2">
                  <a:txBody>
                    <a:bodyPr/>
                    <a:lstStyle/>
                    <a:p>
                      <a:pPr marL="0" marR="0" algn="l">
                        <a:spcBef>
                          <a:spcPts val="150"/>
                        </a:spcBef>
                        <a:spcAft>
                          <a:spcPts val="150"/>
                        </a:spcAft>
                      </a:pPr>
                      <a:r>
                        <a:rPr lang="en-US" sz="2400" b="0" dirty="0">
                          <a:solidFill>
                            <a:schemeClr val="tx1">
                              <a:lumMod val="50000"/>
                            </a:schemeClr>
                          </a:solidFill>
                          <a:effectLst/>
                          <a:latin typeface="Arial" panose="020B0604020202020204" pitchFamily="34" charset="0"/>
                          <a:cs typeface="Arial" panose="020B0604020202020204" pitchFamily="34" charset="0"/>
                        </a:rPr>
                        <a:t>Preterm delivery</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hMerge="1">
                  <a:txBody>
                    <a:bodyPr/>
                    <a:lstStyle/>
                    <a:p>
                      <a:pPr marL="0" marR="0" algn="l">
                        <a:spcBef>
                          <a:spcPts val="150"/>
                        </a:spcBef>
                        <a:spcAft>
                          <a:spcPts val="150"/>
                        </a:spcAft>
                      </a:pPr>
                      <a:endParaRPr lang="en-US" sz="1800" b="0" dirty="0">
                        <a:solidFill>
                          <a:schemeClr val="tx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044" marR="4044" marT="0" marB="0" anchor="ct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400" b="0" dirty="0">
                          <a:solidFill>
                            <a:schemeClr val="tx1">
                              <a:lumMod val="50000"/>
                            </a:schemeClr>
                          </a:solidFill>
                          <a:effectLst/>
                          <a:latin typeface="Arial" panose="020B0604020202020204" pitchFamily="34" charset="0"/>
                          <a:cs typeface="Arial" panose="020B0604020202020204" pitchFamily="34" charset="0"/>
                        </a:rPr>
                        <a:t> 10%</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191969845"/>
                  </a:ext>
                </a:extLst>
              </a:tr>
              <a:tr h="668845">
                <a:tc gridSpan="2">
                  <a:txBody>
                    <a:bodyPr/>
                    <a:lstStyle/>
                    <a:p>
                      <a:pPr marL="0" marR="0" algn="l">
                        <a:spcBef>
                          <a:spcPts val="150"/>
                        </a:spcBef>
                        <a:spcAft>
                          <a:spcPts val="150"/>
                        </a:spcAft>
                      </a:pPr>
                      <a:r>
                        <a:rPr lang="en-US" sz="2400" b="0" dirty="0">
                          <a:solidFill>
                            <a:schemeClr val="tx1">
                              <a:lumMod val="50000"/>
                            </a:schemeClr>
                          </a:solidFill>
                          <a:effectLst/>
                          <a:latin typeface="Arial" panose="020B0604020202020204" pitchFamily="34" charset="0"/>
                          <a:cs typeface="Arial" panose="020B0604020202020204" pitchFamily="34" charset="0"/>
                        </a:rPr>
                        <a:t>C-section delivery</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hMerge="1">
                  <a:txBody>
                    <a:bodyPr/>
                    <a:lstStyle/>
                    <a:p>
                      <a:pPr marL="0" marR="0" algn="l">
                        <a:spcBef>
                          <a:spcPts val="150"/>
                        </a:spcBef>
                        <a:spcAft>
                          <a:spcPts val="150"/>
                        </a:spcAft>
                      </a:pPr>
                      <a:endParaRPr lang="en-US" sz="1800" b="0" dirty="0">
                        <a:solidFill>
                          <a:schemeClr val="tx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044" marR="4044" marT="0" marB="0" anchor="ct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400" b="0" dirty="0">
                          <a:solidFill>
                            <a:schemeClr val="tx1">
                              <a:lumMod val="50000"/>
                            </a:schemeClr>
                          </a:solidFill>
                          <a:effectLst/>
                          <a:latin typeface="Arial" panose="020B0604020202020204" pitchFamily="34" charset="0"/>
                          <a:cs typeface="Arial" panose="020B0604020202020204" pitchFamily="34" charset="0"/>
                        </a:rPr>
                        <a:t> 54%</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534471228"/>
                  </a:ext>
                </a:extLst>
              </a:tr>
              <a:tr h="668845">
                <a:tc gridSpan="2">
                  <a:txBody>
                    <a:bodyPr/>
                    <a:lstStyle/>
                    <a:p>
                      <a:pPr marL="0" marR="0" lvl="0" indent="0" algn="l" defTabSz="914400" rtl="0" eaLnBrk="1" fontAlgn="auto" latinLnBrk="0" hangingPunct="1">
                        <a:lnSpc>
                          <a:spcPct val="100000"/>
                        </a:lnSpc>
                        <a:spcBef>
                          <a:spcPts val="150"/>
                        </a:spcBef>
                        <a:spcAft>
                          <a:spcPts val="150"/>
                        </a:spcAft>
                        <a:buClrTx/>
                        <a:buSzTx/>
                        <a:buFontTx/>
                        <a:buNone/>
                        <a:tabLst/>
                        <a:defRPr/>
                      </a:pPr>
                      <a:r>
                        <a:rPr lang="en-US" sz="2400" b="0" dirty="0">
                          <a:solidFill>
                            <a:schemeClr val="tx1">
                              <a:lumMod val="50000"/>
                            </a:schemeClr>
                          </a:solidFill>
                          <a:effectLst/>
                          <a:latin typeface="Arial" panose="020B0604020202020204" pitchFamily="34" charset="0"/>
                          <a:cs typeface="Arial" panose="020B0604020202020204" pitchFamily="34" charset="0"/>
                        </a:rPr>
                        <a:t>Last HIV RNA in pregnancy ≥400 copies/mL</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hMerge="1">
                  <a:txBody>
                    <a:bodyPr/>
                    <a:lstStyle/>
                    <a:p>
                      <a:pPr marL="0" marR="0" lvl="0" indent="0" algn="l" defTabSz="914400" rtl="0" eaLnBrk="1" fontAlgn="auto" latinLnBrk="0" hangingPunct="1">
                        <a:lnSpc>
                          <a:spcPct val="100000"/>
                        </a:lnSpc>
                        <a:spcBef>
                          <a:spcPts val="150"/>
                        </a:spcBef>
                        <a:spcAft>
                          <a:spcPts val="150"/>
                        </a:spcAft>
                        <a:buClrTx/>
                        <a:buSzTx/>
                        <a:buFontTx/>
                        <a:buNone/>
                        <a:tabLst/>
                        <a:defRPr/>
                      </a:pPr>
                      <a:endParaRPr lang="en-US" sz="1800" b="0" dirty="0">
                        <a:solidFill>
                          <a:schemeClr val="tx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044" marR="4044" marT="0" marB="0" anchor="ct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400" b="0" dirty="0">
                          <a:solidFill>
                            <a:schemeClr val="tx1">
                              <a:lumMod val="50000"/>
                            </a:schemeClr>
                          </a:solidFill>
                          <a:effectLst/>
                          <a:latin typeface="Arial" panose="020B0604020202020204" pitchFamily="34" charset="0"/>
                          <a:cs typeface="Arial" panose="020B0604020202020204" pitchFamily="34" charset="0"/>
                        </a:rPr>
                        <a:t>8% </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602827189"/>
                  </a:ext>
                </a:extLst>
              </a:tr>
              <a:tr h="668845">
                <a:tc gridSpan="2">
                  <a:txBody>
                    <a:bodyPr/>
                    <a:lstStyle/>
                    <a:p>
                      <a:pPr marL="0" marR="0" algn="l">
                        <a:spcBef>
                          <a:spcPts val="150"/>
                        </a:spcBef>
                        <a:spcAft>
                          <a:spcPts val="150"/>
                        </a:spcAft>
                      </a:pPr>
                      <a:r>
                        <a:rPr lang="en-US" sz="2400" b="0" dirty="0">
                          <a:solidFill>
                            <a:schemeClr val="tx1">
                              <a:lumMod val="50000"/>
                            </a:schemeClr>
                          </a:solidFill>
                          <a:effectLst/>
                          <a:latin typeface="Arial" panose="020B0604020202020204" pitchFamily="34" charset="0"/>
                          <a:cs typeface="Arial" panose="020B0604020202020204" pitchFamily="34" charset="0"/>
                        </a:rPr>
                        <a:t>NNRTI use during pregnancy</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hMerge="1">
                  <a:txBody>
                    <a:bodyPr/>
                    <a:lstStyle/>
                    <a:p>
                      <a:pPr marL="0" marR="0" algn="l">
                        <a:spcBef>
                          <a:spcPts val="150"/>
                        </a:spcBef>
                        <a:spcAft>
                          <a:spcPts val="150"/>
                        </a:spcAft>
                      </a:pPr>
                      <a:endParaRPr lang="en-US" sz="1800" b="0" dirty="0">
                        <a:solidFill>
                          <a:schemeClr val="tx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044" marR="4044" marT="0" marB="0" anchor="ct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400" b="0" dirty="0">
                          <a:solidFill>
                            <a:schemeClr val="tx1"/>
                          </a:solidFill>
                          <a:effectLst/>
                          <a:latin typeface="Arial" panose="020B0604020202020204" pitchFamily="34" charset="0"/>
                          <a:cs typeface="Arial" panose="020B0604020202020204" pitchFamily="34" charset="0"/>
                        </a:rPr>
                        <a:t>32% </a:t>
                      </a:r>
                      <a:endParaRPr lang="en-US" sz="2400" b="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45024066"/>
                  </a:ext>
                </a:extLst>
              </a:tr>
              <a:tr h="668845">
                <a:tc gridSpan="2">
                  <a:txBody>
                    <a:bodyPr/>
                    <a:lstStyle/>
                    <a:p>
                      <a:pPr marL="0" marR="0" algn="l">
                        <a:spcBef>
                          <a:spcPts val="150"/>
                        </a:spcBef>
                        <a:spcAft>
                          <a:spcPts val="150"/>
                        </a:spcAft>
                      </a:pPr>
                      <a:r>
                        <a:rPr lang="en-US" sz="2400" b="0" dirty="0">
                          <a:solidFill>
                            <a:schemeClr val="tx1">
                              <a:lumMod val="50000"/>
                            </a:schemeClr>
                          </a:solidFill>
                          <a:effectLst/>
                          <a:latin typeface="Arial" panose="020B0604020202020204" pitchFamily="34" charset="0"/>
                          <a:cs typeface="Arial" panose="020B0604020202020204" pitchFamily="34" charset="0"/>
                        </a:rPr>
                        <a:t>PI use during pregnancy</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hMerge="1">
                  <a:txBody>
                    <a:bodyPr/>
                    <a:lstStyle/>
                    <a:p>
                      <a:pPr marL="0" marR="0" algn="l">
                        <a:spcBef>
                          <a:spcPts val="150"/>
                        </a:spcBef>
                        <a:spcAft>
                          <a:spcPts val="150"/>
                        </a:spcAft>
                      </a:pPr>
                      <a:endParaRPr lang="en-US" sz="1800" b="0" dirty="0">
                        <a:solidFill>
                          <a:schemeClr val="tx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044" marR="4044" marT="0" marB="0" anchor="ct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400" b="0" dirty="0">
                          <a:solidFill>
                            <a:schemeClr val="tx1">
                              <a:lumMod val="50000"/>
                            </a:schemeClr>
                          </a:solidFill>
                          <a:effectLst/>
                          <a:latin typeface="Arial" panose="020B0604020202020204" pitchFamily="34" charset="0"/>
                          <a:cs typeface="Arial" panose="020B0604020202020204" pitchFamily="34" charset="0"/>
                        </a:rPr>
                        <a:t>57% </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934385996"/>
                  </a:ext>
                </a:extLst>
              </a:tr>
              <a:tr h="668845">
                <a:tc gridSpan="2">
                  <a:txBody>
                    <a:bodyPr/>
                    <a:lstStyle/>
                    <a:p>
                      <a:pPr marL="0" marR="0" algn="l">
                        <a:spcBef>
                          <a:spcPts val="150"/>
                        </a:spcBef>
                        <a:spcAft>
                          <a:spcPts val="150"/>
                        </a:spcAft>
                      </a:pPr>
                      <a:r>
                        <a:rPr lang="en-US" sz="2400" b="0" dirty="0">
                          <a:solidFill>
                            <a:schemeClr val="tx1">
                              <a:lumMod val="50000"/>
                            </a:schemeClr>
                          </a:solidFill>
                          <a:effectLst/>
                          <a:latin typeface="Arial" panose="020B0604020202020204" pitchFamily="34" charset="0"/>
                          <a:cs typeface="Arial" panose="020B0604020202020204" pitchFamily="34" charset="0"/>
                        </a:rPr>
                        <a:t>INSTI use during pregnancy</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hMerge="1">
                  <a:txBody>
                    <a:bodyPr/>
                    <a:lstStyle/>
                    <a:p>
                      <a:pPr marL="0" marR="0" algn="l">
                        <a:spcBef>
                          <a:spcPts val="150"/>
                        </a:spcBef>
                        <a:spcAft>
                          <a:spcPts val="150"/>
                        </a:spcAft>
                      </a:pPr>
                      <a:endParaRPr lang="en-US" sz="1800" b="0" dirty="0">
                        <a:solidFill>
                          <a:schemeClr val="tx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044" marR="4044" marT="0" marB="0" anchor="ct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400" b="0" dirty="0">
                          <a:solidFill>
                            <a:schemeClr val="tx1">
                              <a:lumMod val="50000"/>
                            </a:schemeClr>
                          </a:solidFill>
                          <a:effectLst/>
                          <a:latin typeface="Arial" panose="020B0604020202020204" pitchFamily="34" charset="0"/>
                          <a:cs typeface="Arial" panose="020B0604020202020204" pitchFamily="34" charset="0"/>
                        </a:rPr>
                        <a:t>37%</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849720790"/>
                  </a:ext>
                </a:extLst>
              </a:tr>
              <a:tr h="668845">
                <a:tc gridSpan="2">
                  <a:txBody>
                    <a:bodyPr/>
                    <a:lstStyle/>
                    <a:p>
                      <a:pPr marL="0" marR="0" algn="l">
                        <a:spcBef>
                          <a:spcPts val="150"/>
                        </a:spcBef>
                        <a:spcAft>
                          <a:spcPts val="150"/>
                        </a:spcAft>
                      </a:pPr>
                      <a:r>
                        <a:rPr lang="en-US" sz="2400" b="0" dirty="0">
                          <a:solidFill>
                            <a:schemeClr val="tx1">
                              <a:lumMod val="50000"/>
                            </a:schemeClr>
                          </a:solidFill>
                          <a:effectLst/>
                          <a:latin typeface="Arial" panose="020B0604020202020204" pitchFamily="34" charset="0"/>
                          <a:cs typeface="Arial" panose="020B0604020202020204" pitchFamily="34" charset="0"/>
                        </a:rPr>
                        <a:t>Cumulative TDF use in pregnancy, weeks </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tc hMerge="1">
                  <a:txBody>
                    <a:bodyPr/>
                    <a:lstStyle/>
                    <a:p>
                      <a:pPr marL="0" marR="0" algn="l">
                        <a:spcBef>
                          <a:spcPts val="150"/>
                        </a:spcBef>
                        <a:spcAft>
                          <a:spcPts val="150"/>
                        </a:spcAft>
                      </a:pPr>
                      <a:endParaRPr lang="en-US" sz="1800" b="0" dirty="0">
                        <a:solidFill>
                          <a:schemeClr val="tx1">
                            <a:lumMod val="50000"/>
                          </a:schemeClr>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4044" marR="4044" marT="0" marB="0" anchor="ctr"/>
                </a:tc>
                <a:tc>
                  <a:txBody>
                    <a:bodyPr/>
                    <a:lstStyle/>
                    <a:p>
                      <a:pPr marL="0" marR="0" algn="ctr">
                        <a:spcBef>
                          <a:spcPts val="150"/>
                        </a:spcBef>
                        <a:spcAft>
                          <a:spcPts val="150"/>
                        </a:spcAft>
                      </a:pPr>
                      <a:r>
                        <a:rPr lang="en-US" sz="2400" b="0" dirty="0">
                          <a:solidFill>
                            <a:schemeClr val="tx1">
                              <a:lumMod val="50000"/>
                            </a:schemeClr>
                          </a:solidFill>
                          <a:effectLst/>
                          <a:latin typeface="Arial" panose="020B0604020202020204" pitchFamily="34" charset="0"/>
                          <a:cs typeface="Arial" panose="020B0604020202020204" pitchFamily="34" charset="0"/>
                        </a:rPr>
                        <a:t>32 (22-38)</a:t>
                      </a:r>
                      <a:endParaRPr lang="en-US" sz="24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061075705"/>
                  </a:ext>
                </a:extLst>
              </a:tr>
            </a:tbl>
          </a:graphicData>
        </a:graphic>
      </p:graphicFrame>
      <p:sp>
        <p:nvSpPr>
          <p:cNvPr id="61" name="Rectangle 60">
            <a:extLst>
              <a:ext uri="{FF2B5EF4-FFF2-40B4-BE49-F238E27FC236}">
                <a16:creationId xmlns:a16="http://schemas.microsoft.com/office/drawing/2014/main" id="{EE43F6F2-CAE4-40E5-95A2-E5339469C034}"/>
              </a:ext>
            </a:extLst>
          </p:cNvPr>
          <p:cNvSpPr/>
          <p:nvPr/>
        </p:nvSpPr>
        <p:spPr>
          <a:xfrm>
            <a:off x="43319961" y="3247058"/>
            <a:ext cx="6636851" cy="1827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bg1"/>
                </a:solidFill>
                <a:latin typeface="Arial" panose="020B0604020202020204" pitchFamily="34" charset="0"/>
                <a:cs typeface="Arial" panose="020B0604020202020204" pitchFamily="34" charset="0"/>
              </a:rPr>
              <a:t>PEB0277</a:t>
            </a:r>
          </a:p>
        </p:txBody>
      </p:sp>
      <p:sp>
        <p:nvSpPr>
          <p:cNvPr id="62" name="Rectangle 61">
            <a:extLst>
              <a:ext uri="{FF2B5EF4-FFF2-40B4-BE49-F238E27FC236}">
                <a16:creationId xmlns:a16="http://schemas.microsoft.com/office/drawing/2014/main" id="{4329C898-7332-4F26-8B33-72E361658ECE}"/>
              </a:ext>
            </a:extLst>
          </p:cNvPr>
          <p:cNvSpPr/>
          <p:nvPr/>
        </p:nvSpPr>
        <p:spPr>
          <a:xfrm>
            <a:off x="919858" y="26795807"/>
            <a:ext cx="13177831" cy="646331"/>
          </a:xfrm>
          <a:prstGeom prst="rect">
            <a:avLst/>
          </a:prstGeom>
        </p:spPr>
        <p:txBody>
          <a:bodyPr wrap="square">
            <a:spAutoFit/>
          </a:bodyPr>
          <a:lstStyle/>
          <a:p>
            <a:r>
              <a:rPr lang="en-US" sz="3600" b="1" dirty="0">
                <a:latin typeface="Arial" panose="020B0604020202020204" pitchFamily="34" charset="0"/>
                <a:ea typeface="Calibri" panose="020F0502020204030204" pitchFamily="34" charset="0"/>
              </a:rPr>
              <a:t>Figure 1. Hair collection process</a:t>
            </a:r>
            <a:endParaRPr lang="en-US" sz="3600" dirty="0"/>
          </a:p>
        </p:txBody>
      </p:sp>
      <p:sp>
        <p:nvSpPr>
          <p:cNvPr id="63" name="Rectangle 62">
            <a:extLst>
              <a:ext uri="{FF2B5EF4-FFF2-40B4-BE49-F238E27FC236}">
                <a16:creationId xmlns:a16="http://schemas.microsoft.com/office/drawing/2014/main" id="{5522FAC4-A32B-4467-85CE-ABB228EE63A5}"/>
              </a:ext>
            </a:extLst>
          </p:cNvPr>
          <p:cNvSpPr/>
          <p:nvPr/>
        </p:nvSpPr>
        <p:spPr>
          <a:xfrm>
            <a:off x="24799535" y="15622334"/>
            <a:ext cx="10116948" cy="523220"/>
          </a:xfrm>
          <a:prstGeom prst="rect">
            <a:avLst/>
          </a:prstGeom>
        </p:spPr>
        <p:txBody>
          <a:bodyPr wrap="square">
            <a:spAutoFit/>
          </a:bodyPr>
          <a:lstStyle/>
          <a:p>
            <a:r>
              <a:rPr lang="en-US" altLang="en-US" sz="1400" dirty="0">
                <a:latin typeface="Arial" panose="020B0604020202020204" pitchFamily="34" charset="0"/>
                <a:ea typeface="MS Mincho" panose="02020609040205080304" pitchFamily="49" charset="-128"/>
              </a:rPr>
              <a:t>NNRTI = non-nucleoside reverse transcriptase inhibitors; PI = protease inhibitor; INSTI = integrase strand transfer inhibitor; TDF = tenofovir disoproxil fumarate</a:t>
            </a:r>
            <a:endParaRPr lang="en-US" altLang="en-US" sz="1400" dirty="0"/>
          </a:p>
        </p:txBody>
      </p:sp>
      <p:pic>
        <p:nvPicPr>
          <p:cNvPr id="1026" name="Picture 2" descr="logo">
            <a:extLst>
              <a:ext uri="{FF2B5EF4-FFF2-40B4-BE49-F238E27FC236}">
                <a16:creationId xmlns:a16="http://schemas.microsoft.com/office/drawing/2014/main" id="{8AE1F7B8-69EA-4E7C-801C-F4CCC30F084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64155" y="26845085"/>
            <a:ext cx="2774247" cy="1364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CSF logo">
            <a:extLst>
              <a:ext uri="{FF2B5EF4-FFF2-40B4-BE49-F238E27FC236}">
                <a16:creationId xmlns:a16="http://schemas.microsoft.com/office/drawing/2014/main" id="{5B89C2F3-FBF6-4843-B338-C3503025B40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7209"/>
          <a:stretch/>
        </p:blipFill>
        <p:spPr bwMode="auto">
          <a:xfrm>
            <a:off x="43873637" y="26701841"/>
            <a:ext cx="2493382" cy="15080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Arvard school of public health logo">
            <a:extLst>
              <a:ext uri="{FF2B5EF4-FFF2-40B4-BE49-F238E27FC236}">
                <a16:creationId xmlns:a16="http://schemas.microsoft.com/office/drawing/2014/main" id="{0DDFE45C-5BE5-4A1D-8B91-0CE2C5FB897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28019"/>
          <a:stretch/>
        </p:blipFill>
        <p:spPr bwMode="auto">
          <a:xfrm>
            <a:off x="46250182" y="26643117"/>
            <a:ext cx="2143125" cy="1542641"/>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a:extLst>
              <a:ext uri="{FF2B5EF4-FFF2-40B4-BE49-F238E27FC236}">
                <a16:creationId xmlns:a16="http://schemas.microsoft.com/office/drawing/2014/main" id="{B14671ED-58FF-4D40-ACE5-A8734A2DC580}"/>
              </a:ext>
            </a:extLst>
          </p:cNvPr>
          <p:cNvSpPr/>
          <p:nvPr/>
        </p:nvSpPr>
        <p:spPr>
          <a:xfrm>
            <a:off x="35155813" y="6821174"/>
            <a:ext cx="6957387" cy="113292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Arial" panose="020B0604020202020204" pitchFamily="34" charset="0"/>
                <a:cs typeface="Arial" panose="020B0604020202020204" pitchFamily="34" charset="0"/>
              </a:rPr>
              <a:t>PHACS Sites</a:t>
            </a:r>
          </a:p>
        </p:txBody>
      </p:sp>
      <p:sp>
        <p:nvSpPr>
          <p:cNvPr id="2" name="Rectangle 1">
            <a:extLst>
              <a:ext uri="{FF2B5EF4-FFF2-40B4-BE49-F238E27FC236}">
                <a16:creationId xmlns:a16="http://schemas.microsoft.com/office/drawing/2014/main" id="{04A5C08F-AF68-4B7E-9575-2C1AE49E1FC9}"/>
              </a:ext>
            </a:extLst>
          </p:cNvPr>
          <p:cNvSpPr/>
          <p:nvPr/>
        </p:nvSpPr>
        <p:spPr>
          <a:xfrm>
            <a:off x="15022739" y="15522497"/>
            <a:ext cx="8844128" cy="738664"/>
          </a:xfrm>
          <a:prstGeom prst="rect">
            <a:avLst/>
          </a:prstGeom>
        </p:spPr>
        <p:txBody>
          <a:bodyPr wrap="square">
            <a:spAutoFit/>
          </a:bodyPr>
          <a:lstStyle/>
          <a:p>
            <a:r>
              <a:rPr lang="en-US" sz="1400" baseline="30000" dirty="0">
                <a:latin typeface="Arial" panose="020B0604020202020204" pitchFamily="34" charset="0"/>
                <a:ea typeface="MS Mincho" panose="02020609040205080304" pitchFamily="49" charset="-128"/>
                <a:cs typeface="Times New Roman" panose="02020603050405020304" pitchFamily="18" charset="0"/>
              </a:rPr>
              <a:t>1</a:t>
            </a:r>
            <a:r>
              <a:rPr lang="en-US" sz="1400" dirty="0">
                <a:latin typeface="Arial" panose="020B0604020202020204" pitchFamily="34" charset="0"/>
                <a:ea typeface="MS Mincho" panose="02020609040205080304" pitchFamily="49" charset="-128"/>
                <a:cs typeface="Times New Roman" panose="02020603050405020304" pitchFamily="18" charset="0"/>
              </a:rPr>
              <a:t> Including 1 repeat pregnancy and 6 twin-pregnancies (1 twin-pregnancy had hair collected for only 1 infant); </a:t>
            </a:r>
            <a:r>
              <a:rPr lang="en-US" sz="1400" baseline="30000" dirty="0">
                <a:latin typeface="Arial" panose="020B0604020202020204" pitchFamily="34" charset="0"/>
                <a:ea typeface="MS Mincho" panose="02020609040205080304" pitchFamily="49" charset="-128"/>
                <a:cs typeface="Times New Roman" panose="02020603050405020304" pitchFamily="18" charset="0"/>
              </a:rPr>
              <a:t>2</a:t>
            </a:r>
            <a:r>
              <a:rPr lang="en-US" sz="1400" dirty="0">
                <a:latin typeface="Arial" panose="020B0604020202020204" pitchFamily="34" charset="0"/>
                <a:ea typeface="MS Mincho" panose="02020609040205080304" pitchFamily="49" charset="-128"/>
                <a:cs typeface="Times New Roman" panose="02020603050405020304" pitchFamily="18" charset="0"/>
              </a:rPr>
              <a:t> For 1 twin-pregnancy, hair were collected for both infants but were tested for only one infant</a:t>
            </a:r>
            <a:r>
              <a:rPr lang="en-US" sz="1400" dirty="0">
                <a:latin typeface="Cambria" panose="02040503050406030204" pitchFamily="18" charset="0"/>
                <a:ea typeface="MS Mincho" panose="02020609040205080304" pitchFamily="49" charset="-128"/>
                <a:cs typeface="Times New Roman" panose="02020603050405020304" pitchFamily="18" charset="0"/>
              </a:rPr>
              <a:t>; </a:t>
            </a:r>
            <a:r>
              <a:rPr lang="en-US" sz="1400" baseline="30000" dirty="0">
                <a:latin typeface="Arial" panose="020B0604020202020204" pitchFamily="34" charset="0"/>
                <a:ea typeface="Calibri" panose="020F0502020204030204" pitchFamily="34" charset="0"/>
                <a:cs typeface="Times New Roman" panose="02020603050405020304" pitchFamily="18" charset="0"/>
              </a:rPr>
              <a:t>3 </a:t>
            </a:r>
            <a:r>
              <a:rPr lang="en-US" sz="1400" dirty="0">
                <a:latin typeface="Arial" panose="020B0604020202020204" pitchFamily="34" charset="0"/>
                <a:ea typeface="MS Mincho" panose="02020609040205080304" pitchFamily="49" charset="-128"/>
                <a:cs typeface="Times New Roman" panose="02020603050405020304" pitchFamily="18" charset="0"/>
              </a:rPr>
              <a:t>2 mother-infant pairs with infant hair levels &lt;LLQ; 82 pairs with infant levels &gt;ULQ; 1 pair with maternal level &gt;ULQ</a:t>
            </a:r>
            <a:endParaRPr lang="en-US" sz="1400"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92" name="Picture 6">
            <a:extLst>
              <a:ext uri="{FF2B5EF4-FFF2-40B4-BE49-F238E27FC236}">
                <a16:creationId xmlns:a16="http://schemas.microsoft.com/office/drawing/2014/main" id="{34218C46-BC51-4A79-905C-AFE22F12258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187879" y="25945617"/>
            <a:ext cx="8548371" cy="6106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Rectangle 92">
            <a:extLst>
              <a:ext uri="{FF2B5EF4-FFF2-40B4-BE49-F238E27FC236}">
                <a16:creationId xmlns:a16="http://schemas.microsoft.com/office/drawing/2014/main" id="{4565055A-B3FC-4728-9FB0-6D500EE859A1}"/>
              </a:ext>
            </a:extLst>
          </p:cNvPr>
          <p:cNvSpPr/>
          <p:nvPr/>
        </p:nvSpPr>
        <p:spPr>
          <a:xfrm>
            <a:off x="20295560" y="30269669"/>
            <a:ext cx="3192115" cy="815674"/>
          </a:xfrm>
          <a:prstGeom prst="rect">
            <a:avLst/>
          </a:prstGeom>
          <a:solidFill>
            <a:srgbClr val="EA4C89">
              <a:alpha val="43000"/>
            </a:srgbClr>
          </a:solid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aphicFrame>
        <p:nvGraphicFramePr>
          <p:cNvPr id="95" name="Table 94">
            <a:extLst>
              <a:ext uri="{FF2B5EF4-FFF2-40B4-BE49-F238E27FC236}">
                <a16:creationId xmlns:a16="http://schemas.microsoft.com/office/drawing/2014/main" id="{D3B11748-3700-41E3-8876-C60BC38579D0}"/>
              </a:ext>
            </a:extLst>
          </p:cNvPr>
          <p:cNvGraphicFramePr>
            <a:graphicFrameLocks noGrp="1"/>
          </p:cNvGraphicFramePr>
          <p:nvPr>
            <p:extLst>
              <p:ext uri="{D42A27DB-BD31-4B8C-83A1-F6EECF244321}">
                <p14:modId xmlns:p14="http://schemas.microsoft.com/office/powerpoint/2010/main" val="2680848490"/>
              </p:ext>
            </p:extLst>
          </p:nvPr>
        </p:nvGraphicFramePr>
        <p:xfrm>
          <a:off x="15055887" y="18151137"/>
          <a:ext cx="9438948" cy="5781843"/>
        </p:xfrm>
        <a:graphic>
          <a:graphicData uri="http://schemas.openxmlformats.org/drawingml/2006/table">
            <a:tbl>
              <a:tblPr/>
              <a:tblGrid>
                <a:gridCol w="4352504">
                  <a:extLst>
                    <a:ext uri="{9D8B030D-6E8A-4147-A177-3AD203B41FA5}">
                      <a16:colId xmlns:a16="http://schemas.microsoft.com/office/drawing/2014/main" val="20000"/>
                    </a:ext>
                  </a:extLst>
                </a:gridCol>
                <a:gridCol w="219992">
                  <a:extLst>
                    <a:ext uri="{9D8B030D-6E8A-4147-A177-3AD203B41FA5}">
                      <a16:colId xmlns:a16="http://schemas.microsoft.com/office/drawing/2014/main" val="20001"/>
                    </a:ext>
                  </a:extLst>
                </a:gridCol>
                <a:gridCol w="159728">
                  <a:extLst>
                    <a:ext uri="{9D8B030D-6E8A-4147-A177-3AD203B41FA5}">
                      <a16:colId xmlns:a16="http://schemas.microsoft.com/office/drawing/2014/main" val="4221454621"/>
                    </a:ext>
                  </a:extLst>
                </a:gridCol>
                <a:gridCol w="1939555">
                  <a:extLst>
                    <a:ext uri="{9D8B030D-6E8A-4147-A177-3AD203B41FA5}">
                      <a16:colId xmlns:a16="http://schemas.microsoft.com/office/drawing/2014/main" val="3203302163"/>
                    </a:ext>
                  </a:extLst>
                </a:gridCol>
                <a:gridCol w="2767169">
                  <a:extLst>
                    <a:ext uri="{9D8B030D-6E8A-4147-A177-3AD203B41FA5}">
                      <a16:colId xmlns:a16="http://schemas.microsoft.com/office/drawing/2014/main" val="20002"/>
                    </a:ext>
                  </a:extLst>
                </a:gridCol>
              </a:tblGrid>
              <a:tr h="642427">
                <a:tc gridSpan="2">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gn="ctr">
                        <a:lnSpc>
                          <a:spcPct val="106000"/>
                        </a:lnSpc>
                        <a:spcBef>
                          <a:spcPts val="150"/>
                        </a:spcBef>
                        <a:spcAft>
                          <a:spcPts val="150"/>
                        </a:spcAft>
                      </a:pP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b">
                    <a:lnL w="12700" cap="flat" cmpd="sng" algn="ctr">
                      <a:solidFill>
                        <a:schemeClr val="tx1"/>
                      </a:solidFill>
                      <a:prstDash val="solid"/>
                      <a:round/>
                      <a:headEnd type="none" w="med" len="med"/>
                      <a:tailEnd type="none" w="med" len="med"/>
                    </a:lnL>
                    <a:lnR w="12700" cap="flat" cmpd="sng" algn="ctr">
                      <a:solidFill>
                        <a:srgbClr val="4C4F3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rgbClr val="393B2F"/>
                    </a:solidFill>
                  </a:tcPr>
                </a:tc>
                <a:tc hMerge="1">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gn="ctr">
                        <a:lnSpc>
                          <a:spcPct val="106000"/>
                        </a:lnSpc>
                        <a:spcBef>
                          <a:spcPts val="150"/>
                        </a:spcBef>
                        <a:spcAft>
                          <a:spcPts val="150"/>
                        </a:spcAft>
                      </a:pPr>
                      <a:r>
                        <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Mean (SD)</a:t>
                      </a:r>
                    </a:p>
                  </a:txBody>
                  <a:tcPr marL="19050" marR="19050" marT="0" marB="0" anchor="b">
                    <a:lnL w="12700" cap="flat" cmpd="sng" algn="ctr">
                      <a:solidFill>
                        <a:srgbClr val="4C4F3F"/>
                      </a:solidFill>
                      <a:prstDash val="solid"/>
                      <a:round/>
                      <a:headEnd type="none" w="med" len="med"/>
                      <a:tailEnd type="none" w="med" len="med"/>
                    </a:lnL>
                    <a:lnR w="12700" cap="flat" cmpd="sng" algn="ctr">
                      <a:solidFill>
                        <a:srgbClr val="4C4F3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rgbClr val="393B2F"/>
                    </a:solidFill>
                  </a:tcPr>
                </a:tc>
                <a:tc gridSpan="2">
                  <a:txBody>
                    <a:bodyPr/>
                    <a:lstStyle/>
                    <a:p>
                      <a:pPr marL="0" marR="0" algn="ctr">
                        <a:lnSpc>
                          <a:spcPct val="106000"/>
                        </a:lnSpc>
                        <a:spcBef>
                          <a:spcPts val="150"/>
                        </a:spcBef>
                        <a:spcAft>
                          <a:spcPts val="150"/>
                        </a:spcAft>
                      </a:pPr>
                      <a:r>
                        <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Mean (SD)</a:t>
                      </a:r>
                    </a:p>
                  </a:txBody>
                  <a:tcPr marL="19050" marR="19050" marT="0" marB="0" anchor="b">
                    <a:lnL w="12700" cap="flat" cmpd="sng" algn="ctr">
                      <a:solidFill>
                        <a:srgbClr val="4C4F3F"/>
                      </a:solidFill>
                      <a:prstDash val="solid"/>
                      <a:round/>
                      <a:headEnd type="none" w="med" len="med"/>
                      <a:tailEnd type="none" w="med" len="med"/>
                    </a:lnL>
                    <a:lnR w="12700" cap="flat" cmpd="sng" algn="ctr">
                      <a:solidFill>
                        <a:srgbClr val="4C4F3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rgbClr val="393B2F"/>
                    </a:solidFill>
                  </a:tcPr>
                </a:tc>
                <a:tc hMerge="1">
                  <a:txBody>
                    <a:bodyPr/>
                    <a:lstStyle/>
                    <a:p>
                      <a:pPr marL="0" marR="0" algn="ctr">
                        <a:lnSpc>
                          <a:spcPct val="106000"/>
                        </a:lnSpc>
                        <a:spcBef>
                          <a:spcPts val="150"/>
                        </a:spcBef>
                        <a:spcAft>
                          <a:spcPts val="150"/>
                        </a:spcAft>
                      </a:pPr>
                      <a:endPar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b">
                    <a:lnL w="12700" cap="flat" cmpd="sng" algn="ctr">
                      <a:solidFill>
                        <a:srgbClr val="4C4F3F"/>
                      </a:solidFill>
                      <a:prstDash val="solid"/>
                      <a:round/>
                      <a:headEnd type="none" w="med" len="med"/>
                      <a:tailEnd type="none" w="med" len="med"/>
                    </a:lnL>
                    <a:lnR w="12700" cap="flat" cmpd="sng" algn="ctr">
                      <a:solidFill>
                        <a:srgbClr val="4C4F3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rgbClr val="393B2F"/>
                    </a:solid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gn="ctr">
                        <a:lnSpc>
                          <a:spcPct val="106000"/>
                        </a:lnSpc>
                        <a:spcBef>
                          <a:spcPts val="150"/>
                        </a:spcBef>
                        <a:spcAft>
                          <a:spcPts val="150"/>
                        </a:spcAft>
                      </a:pPr>
                      <a:r>
                        <a:rPr lang="en-US"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Median (IQR)</a:t>
                      </a:r>
                    </a:p>
                  </a:txBody>
                  <a:tcPr marL="19050" marR="19050" marT="0" marB="0" anchor="b">
                    <a:lnL w="12700" cap="flat" cmpd="sng" algn="ctr">
                      <a:solidFill>
                        <a:srgbClr val="4C4F3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rgbClr val="393B2F"/>
                    </a:solidFill>
                  </a:tcPr>
                </a:tc>
                <a:extLst>
                  <a:ext uri="{0D108BD9-81ED-4DB2-BD59-A6C34878D82A}">
                    <a16:rowId xmlns:a16="http://schemas.microsoft.com/office/drawing/2014/main" val="10000"/>
                  </a:ext>
                </a:extLst>
              </a:tr>
              <a:tr h="642427">
                <a:tc gridSpan="4">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gn="l">
                        <a:lnSpc>
                          <a:spcPct val="106000"/>
                        </a:lnSpc>
                        <a:spcBef>
                          <a:spcPts val="150"/>
                        </a:spcBef>
                        <a:spcAft>
                          <a:spcPts val="150"/>
                        </a:spcAft>
                      </a:pPr>
                      <a:r>
                        <a:rPr lang="en-US" sz="2400" b="1" dirty="0">
                          <a:effectLst/>
                          <a:latin typeface="Arial" panose="020B0604020202020204" pitchFamily="34" charset="0"/>
                          <a:ea typeface="Calibri" panose="020F0502020204030204" pitchFamily="34" charset="0"/>
                          <a:cs typeface="Arial" panose="020B0604020202020204" pitchFamily="34" charset="0"/>
                        </a:rPr>
                        <a:t>Maternal TFV hair concentrations</a:t>
                      </a: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gn="ctr">
                        <a:lnSpc>
                          <a:spcPct val="106000"/>
                        </a:lnSpc>
                        <a:spcBef>
                          <a:spcPts val="150"/>
                        </a:spcBef>
                        <a:spcAft>
                          <a:spcPts val="15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pPr marL="0" marR="0" algn="l">
                        <a:lnSpc>
                          <a:spcPct val="106000"/>
                        </a:lnSpc>
                        <a:spcBef>
                          <a:spcPts val="150"/>
                        </a:spcBef>
                        <a:spcAft>
                          <a:spcPts val="15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pPr marL="0" marR="0" algn="l">
                        <a:lnSpc>
                          <a:spcPct val="106000"/>
                        </a:lnSpc>
                        <a:spcBef>
                          <a:spcPts val="150"/>
                        </a:spcBef>
                        <a:spcAft>
                          <a:spcPts val="15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gn="ctr">
                        <a:lnSpc>
                          <a:spcPct val="106000"/>
                        </a:lnSpc>
                        <a:spcBef>
                          <a:spcPts val="150"/>
                        </a:spcBef>
                        <a:spcAft>
                          <a:spcPts val="15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1"/>
                  </a:ext>
                </a:extLst>
              </a:tr>
              <a:tr h="642427">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nSpc>
                          <a:spcPct val="106000"/>
                        </a:lnSpc>
                        <a:spcBef>
                          <a:spcPts val="150"/>
                        </a:spcBef>
                        <a:spcAft>
                          <a:spcPts val="150"/>
                        </a:spcAft>
                      </a:pPr>
                      <a:r>
                        <a:rPr lang="en-US" sz="2400" dirty="0">
                          <a:effectLst/>
                          <a:latin typeface="Arial" panose="020B0604020202020204" pitchFamily="34" charset="0"/>
                          <a:cs typeface="Arial" panose="020B0604020202020204" pitchFamily="34" charset="0"/>
                        </a:rPr>
                        <a:t>Weight-normalized (ng/mg)</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dirty="0">
                          <a:effectLst/>
                          <a:latin typeface="Arial" panose="020B0604020202020204" pitchFamily="34" charset="0"/>
                          <a:cs typeface="Arial" panose="020B0604020202020204" pitchFamily="34" charset="0"/>
                        </a:rPr>
                        <a:t>0.04 (0.06)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dirty="0">
                          <a:effectLst/>
                          <a:latin typeface="Arial" panose="020B0604020202020204" pitchFamily="34" charset="0"/>
                          <a:cs typeface="Arial" panose="020B0604020202020204" pitchFamily="34" charset="0"/>
                        </a:rPr>
                        <a:t>0.02 (0.01, 0.04)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2427">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nSpc>
                          <a:spcPct val="106000"/>
                        </a:lnSpc>
                        <a:spcBef>
                          <a:spcPts val="150"/>
                        </a:spcBef>
                        <a:spcAft>
                          <a:spcPts val="150"/>
                        </a:spcAft>
                      </a:pPr>
                      <a:r>
                        <a:rPr lang="en-US" sz="2400" dirty="0">
                          <a:effectLst/>
                          <a:latin typeface="Arial" panose="020B0604020202020204" pitchFamily="34" charset="0"/>
                          <a:cs typeface="Arial" panose="020B0604020202020204" pitchFamily="34" charset="0"/>
                        </a:rPr>
                        <a:t>Log</a:t>
                      </a:r>
                      <a:r>
                        <a:rPr lang="en-US" sz="2400" baseline="-25000" dirty="0">
                          <a:effectLst/>
                          <a:latin typeface="Arial" panose="020B0604020202020204" pitchFamily="34" charset="0"/>
                          <a:cs typeface="Arial" panose="020B0604020202020204" pitchFamily="34" charset="0"/>
                        </a:rPr>
                        <a:t>10</a:t>
                      </a:r>
                      <a:r>
                        <a:rPr lang="en-US" sz="2400" dirty="0">
                          <a:effectLst/>
                          <a:latin typeface="Arial" panose="020B0604020202020204" pitchFamily="34" charset="0"/>
                          <a:cs typeface="Arial" panose="020B0604020202020204" pitchFamily="34" charset="0"/>
                        </a:rPr>
                        <a:t> weight-normalized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dirty="0">
                          <a:effectLst/>
                          <a:latin typeface="Arial" panose="020B0604020202020204" pitchFamily="34" charset="0"/>
                          <a:cs typeface="Arial" panose="020B0604020202020204" pitchFamily="34" charset="0"/>
                        </a:rPr>
                        <a:t>-1.64 (0.46)</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dirty="0">
                          <a:effectLst/>
                          <a:latin typeface="Arial" panose="020B0604020202020204" pitchFamily="34" charset="0"/>
                          <a:cs typeface="Arial" panose="020B0604020202020204" pitchFamily="34" charset="0"/>
                        </a:rPr>
                        <a:t>-1.68 (-1.91, -1.37)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42427">
                <a:tc gridSpan="4">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nSpc>
                          <a:spcPct val="106000"/>
                        </a:lnSpc>
                        <a:spcBef>
                          <a:spcPts val="150"/>
                        </a:spcBef>
                        <a:spcAft>
                          <a:spcPts val="150"/>
                        </a:spcAft>
                      </a:pPr>
                      <a:r>
                        <a:rPr lang="en-US" sz="2400" b="1" dirty="0">
                          <a:effectLst/>
                          <a:latin typeface="Arial" panose="020B0604020202020204" pitchFamily="34" charset="0"/>
                          <a:ea typeface="Calibri" panose="020F0502020204030204" pitchFamily="34" charset="0"/>
                          <a:cs typeface="Arial" panose="020B0604020202020204" pitchFamily="34" charset="0"/>
                        </a:rPr>
                        <a:t>Infant TFV hair concentrations</a:t>
                      </a: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pPr marL="0" marR="0">
                        <a:lnSpc>
                          <a:spcPct val="106000"/>
                        </a:lnSpc>
                        <a:spcBef>
                          <a:spcPts val="150"/>
                        </a:spcBef>
                        <a:spcAft>
                          <a:spcPts val="15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pPr marL="0" marR="0">
                        <a:lnSpc>
                          <a:spcPct val="106000"/>
                        </a:lnSpc>
                        <a:spcBef>
                          <a:spcPts val="150"/>
                        </a:spcBef>
                        <a:spcAft>
                          <a:spcPts val="150"/>
                        </a:spcAft>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4"/>
                  </a:ext>
                </a:extLst>
              </a:tr>
              <a:tr h="642427">
                <a:tc gridSpan="3">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nSpc>
                          <a:spcPct val="106000"/>
                        </a:lnSpc>
                        <a:spcBef>
                          <a:spcPts val="150"/>
                        </a:spcBef>
                        <a:spcAft>
                          <a:spcPts val="150"/>
                        </a:spcAft>
                      </a:pPr>
                      <a:r>
                        <a:rPr lang="en-US" sz="2400" dirty="0">
                          <a:effectLst/>
                          <a:latin typeface="Arial" panose="020B0604020202020204" pitchFamily="34" charset="0"/>
                          <a:cs typeface="Arial" panose="020B0604020202020204" pitchFamily="34" charset="0"/>
                        </a:rPr>
                        <a:t>Weight-normalized (ng/mg)</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dirty="0">
                          <a:effectLst/>
                          <a:latin typeface="Arial" panose="020B0604020202020204" pitchFamily="34" charset="0"/>
                          <a:cs typeface="Arial" panose="020B0604020202020204" pitchFamily="34" charset="0"/>
                        </a:rPr>
                        <a:t>0.35 (0.12)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a:effectLst/>
                          <a:latin typeface="Arial" panose="020B0604020202020204" pitchFamily="34" charset="0"/>
                          <a:cs typeface="Arial" panose="020B0604020202020204" pitchFamily="34" charset="0"/>
                        </a:rPr>
                        <a:t>0.35 (0.12)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a:effectLst/>
                          <a:latin typeface="Arial" panose="020B0604020202020204" pitchFamily="34" charset="0"/>
                          <a:cs typeface="Arial" panose="020B0604020202020204" pitchFamily="34" charset="0"/>
                        </a:rPr>
                        <a:t>0.35 (0.12)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dirty="0">
                          <a:effectLst/>
                          <a:latin typeface="Arial" panose="020B0604020202020204" pitchFamily="34" charset="0"/>
                          <a:cs typeface="Arial" panose="020B0604020202020204" pitchFamily="34" charset="0"/>
                        </a:rPr>
                        <a:t>0.40 (0.40, 0.40)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42427">
                <a:tc gridSpan="3">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nSpc>
                          <a:spcPct val="106000"/>
                        </a:lnSpc>
                        <a:spcBef>
                          <a:spcPts val="150"/>
                        </a:spcBef>
                        <a:spcAft>
                          <a:spcPts val="150"/>
                        </a:spcAft>
                      </a:pPr>
                      <a:r>
                        <a:rPr lang="en-US" sz="2400" dirty="0">
                          <a:effectLst/>
                          <a:latin typeface="Arial" panose="020B0604020202020204" pitchFamily="34" charset="0"/>
                          <a:cs typeface="Arial" panose="020B0604020202020204" pitchFamily="34" charset="0"/>
                        </a:rPr>
                        <a:t>Log</a:t>
                      </a:r>
                      <a:r>
                        <a:rPr lang="en-US" sz="2400" baseline="-25000" dirty="0">
                          <a:effectLst/>
                          <a:latin typeface="Arial" panose="020B0604020202020204" pitchFamily="34" charset="0"/>
                          <a:cs typeface="Arial" panose="020B0604020202020204" pitchFamily="34" charset="0"/>
                        </a:rPr>
                        <a:t>10 </a:t>
                      </a:r>
                      <a:r>
                        <a:rPr lang="en-US" sz="2400" dirty="0">
                          <a:effectLst/>
                          <a:latin typeface="Arial" panose="020B0604020202020204" pitchFamily="34" charset="0"/>
                          <a:cs typeface="Arial" panose="020B0604020202020204" pitchFamily="34" charset="0"/>
                        </a:rPr>
                        <a:t>weight-normalized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dirty="0">
                          <a:effectLst/>
                          <a:latin typeface="Arial" panose="020B0604020202020204" pitchFamily="34" charset="0"/>
                          <a:cs typeface="Arial" panose="020B0604020202020204" pitchFamily="34" charset="0"/>
                        </a:rPr>
                        <a:t>-0.55 (0.45)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a:effectLst/>
                          <a:latin typeface="Arial" panose="020B0604020202020204" pitchFamily="34" charset="0"/>
                          <a:cs typeface="Arial" panose="020B0604020202020204" pitchFamily="34" charset="0"/>
                        </a:rPr>
                        <a:t>-0.55 (0.45)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a:effectLst/>
                          <a:latin typeface="Arial" panose="020B0604020202020204" pitchFamily="34" charset="0"/>
                          <a:cs typeface="Arial" panose="020B0604020202020204" pitchFamily="34" charset="0"/>
                        </a:rPr>
                        <a:t>-0.55 (0.45)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dirty="0">
                          <a:effectLst/>
                          <a:latin typeface="Arial" panose="020B0604020202020204" pitchFamily="34" charset="0"/>
                          <a:cs typeface="Arial" panose="020B0604020202020204" pitchFamily="34" charset="0"/>
                        </a:rPr>
                        <a:t>-0.40 (-0.40, -0.40)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42427">
                <a:tc gridSpan="3">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nSpc>
                          <a:spcPct val="106000"/>
                        </a:lnSpc>
                        <a:spcBef>
                          <a:spcPts val="150"/>
                        </a:spcBef>
                        <a:spcAft>
                          <a:spcPts val="150"/>
                        </a:spcAft>
                      </a:pPr>
                      <a:r>
                        <a:rPr lang="en-US" sz="2400" b="1" dirty="0">
                          <a:effectLst/>
                          <a:latin typeface="Arial" panose="020B0604020202020204" pitchFamily="34" charset="0"/>
                          <a:ea typeface="Calibri" panose="020F0502020204030204" pitchFamily="34" charset="0"/>
                          <a:cs typeface="Arial" panose="020B0604020202020204" pitchFamily="34" charset="0"/>
                        </a:rPr>
                        <a:t>Infant-to-mother ratio</a:t>
                      </a: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hMerge="1">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rgbClr val="4C4F3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85000"/>
                      </a:sysClr>
                    </a:solidFill>
                  </a:tcPr>
                </a:tc>
                <a:extLst>
                  <a:ext uri="{0D108BD9-81ED-4DB2-BD59-A6C34878D82A}">
                    <a16:rowId xmlns:a16="http://schemas.microsoft.com/office/drawing/2014/main" val="10007"/>
                  </a:ext>
                </a:extLst>
              </a:tr>
              <a:tr h="642427">
                <a:tc gridSpan="3">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a:lnSpc>
                          <a:spcPct val="106000"/>
                        </a:lnSpc>
                        <a:spcBef>
                          <a:spcPts val="150"/>
                        </a:spcBef>
                        <a:spcAft>
                          <a:spcPts val="150"/>
                        </a:spcAft>
                      </a:pPr>
                      <a:r>
                        <a:rPr lang="en-US" sz="2400" kern="1200" dirty="0">
                          <a:solidFill>
                            <a:schemeClr val="dk1"/>
                          </a:solidFill>
                          <a:effectLst/>
                          <a:latin typeface="Arial" panose="020B0604020202020204" pitchFamily="34" charset="0"/>
                          <a:ea typeface="+mn-ea"/>
                          <a:cs typeface="Arial" panose="020B0604020202020204" pitchFamily="34" charset="0"/>
                        </a:rPr>
                        <a:t>Log</a:t>
                      </a:r>
                      <a:r>
                        <a:rPr lang="en-US" sz="2400" kern="1200" baseline="-25000" dirty="0">
                          <a:solidFill>
                            <a:schemeClr val="dk1"/>
                          </a:solidFill>
                          <a:effectLst/>
                          <a:latin typeface="Arial" panose="020B0604020202020204" pitchFamily="34" charset="0"/>
                          <a:ea typeface="+mn-ea"/>
                          <a:cs typeface="Arial" panose="020B0604020202020204" pitchFamily="34" charset="0"/>
                        </a:rPr>
                        <a:t>10</a:t>
                      </a:r>
                      <a:r>
                        <a:rPr lang="en-US" sz="2400" kern="1200" dirty="0">
                          <a:solidFill>
                            <a:schemeClr val="dk1"/>
                          </a:solidFill>
                          <a:effectLst/>
                          <a:latin typeface="Arial" panose="020B0604020202020204" pitchFamily="34" charset="0"/>
                          <a:ea typeface="+mn-ea"/>
                          <a:cs typeface="Arial" panose="020B0604020202020204" pitchFamily="34" charset="0"/>
                        </a:rPr>
                        <a:t> TFV hair concentration ratio</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1.08 (0.58)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1.08 (0.58)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1.08 (0.58)</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389120" rtl="0" eaLnBrk="1" latinLnBrk="0" hangingPunct="1">
                        <a:defRPr sz="8640" kern="1200">
                          <a:solidFill>
                            <a:schemeClr val="dk1"/>
                          </a:solidFill>
                          <a:latin typeface="Century Gothic"/>
                        </a:defRPr>
                      </a:lvl1pPr>
                      <a:lvl2pPr marL="2194560" algn="l" defTabSz="4389120" rtl="0" eaLnBrk="1" latinLnBrk="0" hangingPunct="1">
                        <a:defRPr sz="8640" kern="1200">
                          <a:solidFill>
                            <a:schemeClr val="dk1"/>
                          </a:solidFill>
                          <a:latin typeface="Century Gothic"/>
                        </a:defRPr>
                      </a:lvl2pPr>
                      <a:lvl3pPr marL="4389120" algn="l" defTabSz="4389120" rtl="0" eaLnBrk="1" latinLnBrk="0" hangingPunct="1">
                        <a:defRPr sz="8640" kern="1200">
                          <a:solidFill>
                            <a:schemeClr val="dk1"/>
                          </a:solidFill>
                          <a:latin typeface="Century Gothic"/>
                        </a:defRPr>
                      </a:lvl3pPr>
                      <a:lvl4pPr marL="6583680" algn="l" defTabSz="4389120" rtl="0" eaLnBrk="1" latinLnBrk="0" hangingPunct="1">
                        <a:defRPr sz="8640" kern="1200">
                          <a:solidFill>
                            <a:schemeClr val="dk1"/>
                          </a:solidFill>
                          <a:latin typeface="Century Gothic"/>
                        </a:defRPr>
                      </a:lvl4pPr>
                      <a:lvl5pPr marL="8778240" algn="l" defTabSz="4389120" rtl="0" eaLnBrk="1" latinLnBrk="0" hangingPunct="1">
                        <a:defRPr sz="8640" kern="1200">
                          <a:solidFill>
                            <a:schemeClr val="dk1"/>
                          </a:solidFill>
                          <a:latin typeface="Century Gothic"/>
                        </a:defRPr>
                      </a:lvl5pPr>
                      <a:lvl6pPr marL="10972800" algn="l" defTabSz="4389120" rtl="0" eaLnBrk="1" latinLnBrk="0" hangingPunct="1">
                        <a:defRPr sz="8640" kern="1200">
                          <a:solidFill>
                            <a:schemeClr val="dk1"/>
                          </a:solidFill>
                          <a:latin typeface="Century Gothic"/>
                        </a:defRPr>
                      </a:lvl6pPr>
                      <a:lvl7pPr marL="13167360" algn="l" defTabSz="4389120" rtl="0" eaLnBrk="1" latinLnBrk="0" hangingPunct="1">
                        <a:defRPr sz="8640" kern="1200">
                          <a:solidFill>
                            <a:schemeClr val="dk1"/>
                          </a:solidFill>
                          <a:latin typeface="Century Gothic"/>
                        </a:defRPr>
                      </a:lvl7pPr>
                      <a:lvl8pPr marL="15361920" algn="l" defTabSz="4389120" rtl="0" eaLnBrk="1" latinLnBrk="0" hangingPunct="1">
                        <a:defRPr sz="8640" kern="1200">
                          <a:solidFill>
                            <a:schemeClr val="dk1"/>
                          </a:solidFill>
                          <a:latin typeface="Century Gothic"/>
                        </a:defRPr>
                      </a:lvl8pPr>
                      <a:lvl9pPr marL="17556480" algn="l" defTabSz="4389120" rtl="0" eaLnBrk="1" latinLnBrk="0" hangingPunct="1">
                        <a:defRPr sz="8640" kern="1200">
                          <a:solidFill>
                            <a:schemeClr val="dk1"/>
                          </a:solidFill>
                          <a:latin typeface="Century Gothic"/>
                        </a:defRPr>
                      </a:lvl9pPr>
                    </a:lstStyle>
                    <a:p>
                      <a:pPr marL="0" marR="0" lvl="0" indent="0" algn="ctr" defTabSz="914400" rtl="0" eaLnBrk="1" fontAlgn="auto" latinLnBrk="0" hangingPunct="1">
                        <a:lnSpc>
                          <a:spcPct val="106000"/>
                        </a:lnSpc>
                        <a:spcBef>
                          <a:spcPts val="150"/>
                        </a:spcBef>
                        <a:spcAft>
                          <a:spcPts val="150"/>
                        </a:spcAft>
                        <a:buClrTx/>
                        <a:buSzTx/>
                        <a:buFontTx/>
                        <a:buNone/>
                        <a:tabLst/>
                        <a:defRPr/>
                      </a:pPr>
                      <a:r>
                        <a:rPr lang="en-US" sz="2400" kern="1200" dirty="0">
                          <a:solidFill>
                            <a:schemeClr val="dk1"/>
                          </a:solidFill>
                          <a:effectLst/>
                          <a:latin typeface="Arial" panose="020B0604020202020204" pitchFamily="34" charset="0"/>
                          <a:ea typeface="+mn-ea"/>
                          <a:cs typeface="Arial" panose="020B0604020202020204" pitchFamily="34" charset="0"/>
                        </a:rPr>
                        <a:t>1.21 (0.83, 1.40)</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4C4F3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11" name="Rectangle 10">
            <a:extLst>
              <a:ext uri="{FF2B5EF4-FFF2-40B4-BE49-F238E27FC236}">
                <a16:creationId xmlns:a16="http://schemas.microsoft.com/office/drawing/2014/main" id="{A15EF37D-33C7-40D6-B706-7F5C43A5F27D}"/>
              </a:ext>
            </a:extLst>
          </p:cNvPr>
          <p:cNvSpPr/>
          <p:nvPr/>
        </p:nvSpPr>
        <p:spPr>
          <a:xfrm>
            <a:off x="15022739" y="16805596"/>
            <a:ext cx="9438948" cy="1077218"/>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Table 2. Maternal-infant TFV hair concentrations (n=103) </a:t>
            </a:r>
            <a:r>
              <a:rPr lang="en-US" altLang="en-US" sz="3200" b="1" baseline="30000" dirty="0">
                <a:latin typeface="Arial" panose="020B0604020202020204" pitchFamily="34" charset="0"/>
                <a:cs typeface="Arial" panose="020B0604020202020204" pitchFamily="34" charset="0"/>
              </a:rPr>
              <a:t>1</a:t>
            </a:r>
            <a:endParaRPr lang="en-US" sz="32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3B6DF00-FC0F-4E36-9F28-84977F7EA7B2}"/>
              </a:ext>
            </a:extLst>
          </p:cNvPr>
          <p:cNvSpPr/>
          <p:nvPr/>
        </p:nvSpPr>
        <p:spPr>
          <a:xfrm>
            <a:off x="14964103" y="23966100"/>
            <a:ext cx="9456199" cy="549125"/>
          </a:xfrm>
          <a:prstGeom prst="rect">
            <a:avLst/>
          </a:prstGeom>
        </p:spPr>
        <p:txBody>
          <a:bodyPr wrap="square">
            <a:spAutoFit/>
          </a:bodyPr>
          <a:lstStyle/>
          <a:p>
            <a:pPr>
              <a:lnSpc>
                <a:spcPct val="106000"/>
              </a:lnSpc>
              <a:spcBef>
                <a:spcPts val="50"/>
              </a:spcBef>
              <a:spcAft>
                <a:spcPts val="50"/>
              </a:spcAft>
            </a:pPr>
            <a:r>
              <a:rPr lang="en-US" altLang="en-US" sz="1400" baseline="30000" dirty="0">
                <a:latin typeface="Arial" panose="020B0604020202020204" pitchFamily="34" charset="0"/>
                <a:ea typeface="Calibri" panose="020F0502020204030204" pitchFamily="34" charset="0"/>
                <a:cs typeface="Arial" panose="020B0604020202020204" pitchFamily="34" charset="0"/>
              </a:rPr>
              <a:t>1 </a:t>
            </a:r>
            <a:r>
              <a:rPr lang="en-US" altLang="en-US" sz="1400" dirty="0">
                <a:latin typeface="Arial" panose="020B0604020202020204" pitchFamily="34" charset="0"/>
                <a:ea typeface="Calibri" panose="020F0502020204030204" pitchFamily="34" charset="0"/>
                <a:cs typeface="Arial" panose="020B0604020202020204" pitchFamily="34" charset="0"/>
              </a:rPr>
              <a:t>For pregnancies with infant hair level &lt; LLQ, the value LLQ (=0.002 ng/mg) was used; for pregnancies with hair level &gt; ULQ the value ULQ (=0.4 ng/mg) was used.</a:t>
            </a:r>
          </a:p>
        </p:txBody>
      </p:sp>
      <p:grpSp>
        <p:nvGrpSpPr>
          <p:cNvPr id="96" name="Group 95">
            <a:extLst>
              <a:ext uri="{FF2B5EF4-FFF2-40B4-BE49-F238E27FC236}">
                <a16:creationId xmlns:a16="http://schemas.microsoft.com/office/drawing/2014/main" id="{10074C9B-CA63-4176-AC30-B5E99EFC9781}"/>
              </a:ext>
            </a:extLst>
          </p:cNvPr>
          <p:cNvGrpSpPr/>
          <p:nvPr/>
        </p:nvGrpSpPr>
        <p:grpSpPr>
          <a:xfrm>
            <a:off x="15042895" y="10277776"/>
            <a:ext cx="9469191" cy="5050245"/>
            <a:chOff x="504825" y="3798027"/>
            <a:chExt cx="5111960" cy="2045427"/>
          </a:xfrm>
        </p:grpSpPr>
        <p:sp>
          <p:nvSpPr>
            <p:cNvPr id="97" name="Text Box 7">
              <a:extLst>
                <a:ext uri="{FF2B5EF4-FFF2-40B4-BE49-F238E27FC236}">
                  <a16:creationId xmlns:a16="http://schemas.microsoft.com/office/drawing/2014/main" id="{CB425DD1-F6D9-47E4-9FC3-CE54A6E639EF}"/>
                </a:ext>
              </a:extLst>
            </p:cNvPr>
            <p:cNvSpPr txBox="1">
              <a:spLocks noChangeArrowheads="1"/>
            </p:cNvSpPr>
            <p:nvPr/>
          </p:nvSpPr>
          <p:spPr bwMode="auto">
            <a:xfrm>
              <a:off x="3323544" y="5052633"/>
              <a:ext cx="2283928" cy="2972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dirty="0">
                  <a:effectLst/>
                  <a:latin typeface="Arial" panose="020B0604020202020204" pitchFamily="34" charset="0"/>
                  <a:ea typeface="MS Mincho" panose="02020609040205080304" pitchFamily="49" charset="-128"/>
                  <a:cs typeface="Arial" panose="020B0604020202020204" pitchFamily="34" charset="0"/>
                </a:rPr>
                <a:t>Maternal TFV hair level &lt;LLQ: n=10</a:t>
              </a:r>
            </a:p>
            <a:p>
              <a:pPr marL="0" marR="0">
                <a:spcBef>
                  <a:spcPts val="0"/>
                </a:spcBef>
                <a:spcAft>
                  <a:spcPts val="0"/>
                </a:spcAft>
              </a:pPr>
              <a:r>
                <a:rPr lang="en-US" dirty="0">
                  <a:effectLst/>
                  <a:latin typeface="Arial" panose="020B0604020202020204" pitchFamily="34" charset="0"/>
                  <a:ea typeface="MS Mincho" panose="02020609040205080304" pitchFamily="49" charset="-128"/>
                  <a:cs typeface="Arial" panose="020B0604020202020204" pitchFamily="34" charset="0"/>
                </a:rPr>
                <a:t>Twin gestation: n=3</a:t>
              </a:r>
              <a:r>
                <a:rPr lang="en-US" baseline="30000" dirty="0">
                  <a:effectLst/>
                  <a:latin typeface="Arial" panose="020B0604020202020204" pitchFamily="34" charset="0"/>
                  <a:ea typeface="MS Mincho" panose="02020609040205080304" pitchFamily="49" charset="-128"/>
                  <a:cs typeface="Arial" panose="020B0604020202020204" pitchFamily="34" charset="0"/>
                </a:rPr>
                <a:t> 2</a:t>
              </a:r>
              <a:endParaRPr lang="en-US" dirty="0">
                <a:effectLst/>
                <a:latin typeface="Arial" panose="020B0604020202020204" pitchFamily="34" charset="0"/>
                <a:ea typeface="MS Mincho" panose="02020609040205080304" pitchFamily="49" charset="-128"/>
                <a:cs typeface="Arial" panose="020B0604020202020204" pitchFamily="34" charset="0"/>
              </a:endParaRPr>
            </a:p>
            <a:p>
              <a:pPr marL="0" marR="0">
                <a:spcBef>
                  <a:spcPts val="0"/>
                </a:spcBef>
                <a:spcAft>
                  <a:spcPts val="0"/>
                </a:spcAft>
              </a:pPr>
              <a:r>
                <a:rPr lang="en-US" dirty="0">
                  <a:effectLst/>
                  <a:latin typeface="Arial" panose="020B0604020202020204" pitchFamily="34" charset="0"/>
                  <a:ea typeface="MS Mincho" panose="02020609040205080304" pitchFamily="49" charset="-128"/>
                  <a:cs typeface="Arial" panose="020B0604020202020204" pitchFamily="34" charset="0"/>
                </a:rPr>
                <a:t> </a:t>
              </a:r>
            </a:p>
          </p:txBody>
        </p:sp>
        <p:sp>
          <p:nvSpPr>
            <p:cNvPr id="98" name="Text Box 8">
              <a:extLst>
                <a:ext uri="{FF2B5EF4-FFF2-40B4-BE49-F238E27FC236}">
                  <a16:creationId xmlns:a16="http://schemas.microsoft.com/office/drawing/2014/main" id="{89B355F8-A860-47AB-B8A3-86FDEBDC7C1F}"/>
                </a:ext>
              </a:extLst>
            </p:cNvPr>
            <p:cNvSpPr txBox="1">
              <a:spLocks noChangeArrowheads="1"/>
            </p:cNvSpPr>
            <p:nvPr/>
          </p:nvSpPr>
          <p:spPr bwMode="auto">
            <a:xfrm>
              <a:off x="504825" y="4724306"/>
              <a:ext cx="2686050" cy="28584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dirty="0">
                  <a:effectLst/>
                  <a:latin typeface="Arial" panose="020B0604020202020204" pitchFamily="34" charset="0"/>
                  <a:ea typeface="MS Mincho" panose="02020609040205080304" pitchFamily="49" charset="-128"/>
                  <a:cs typeface="Arial" panose="020B0604020202020204" pitchFamily="34" charset="0"/>
                </a:rPr>
                <a:t>Pregnancies with both maternal and infant hair specimen tested for TFV (n=116)</a:t>
              </a:r>
            </a:p>
          </p:txBody>
        </p:sp>
        <p:cxnSp>
          <p:nvCxnSpPr>
            <p:cNvPr id="99" name="Straight Arrow Connector 98">
              <a:extLst>
                <a:ext uri="{FF2B5EF4-FFF2-40B4-BE49-F238E27FC236}">
                  <a16:creationId xmlns:a16="http://schemas.microsoft.com/office/drawing/2014/main" id="{C0D26A6C-C86E-4F86-BD1B-9F468D12324F}"/>
                </a:ext>
              </a:extLst>
            </p:cNvPr>
            <p:cNvCxnSpPr/>
            <p:nvPr/>
          </p:nvCxnSpPr>
          <p:spPr>
            <a:xfrm>
              <a:off x="1809750" y="4346338"/>
              <a:ext cx="1533525" cy="0"/>
            </a:xfrm>
            <a:prstGeom prst="straightConnector1">
              <a:avLst/>
            </a:prstGeom>
            <a:noFill/>
            <a:ln w="19050" cap="flat" cmpd="sng" algn="ctr">
              <a:solidFill>
                <a:sysClr val="windowText" lastClr="000000">
                  <a:shade val="95000"/>
                  <a:satMod val="105000"/>
                </a:sysClr>
              </a:solidFill>
              <a:prstDash val="solid"/>
              <a:tailEnd type="triangle"/>
            </a:ln>
            <a:effectLst/>
          </p:spPr>
        </p:cxnSp>
        <p:sp>
          <p:nvSpPr>
            <p:cNvPr id="100" name="Text Box 13">
              <a:extLst>
                <a:ext uri="{FF2B5EF4-FFF2-40B4-BE49-F238E27FC236}">
                  <a16:creationId xmlns:a16="http://schemas.microsoft.com/office/drawing/2014/main" id="{45D34C56-CEF7-4025-A3F8-BA27014AD372}"/>
                </a:ext>
              </a:extLst>
            </p:cNvPr>
            <p:cNvSpPr txBox="1">
              <a:spLocks noChangeArrowheads="1"/>
            </p:cNvSpPr>
            <p:nvPr/>
          </p:nvSpPr>
          <p:spPr bwMode="auto">
            <a:xfrm>
              <a:off x="509588" y="3798027"/>
              <a:ext cx="2638424" cy="28483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dirty="0">
                  <a:effectLst/>
                  <a:latin typeface="Arial" panose="020B0604020202020204" pitchFamily="34" charset="0"/>
                  <a:ea typeface="MS Mincho" panose="02020609040205080304" pitchFamily="49" charset="-128"/>
                  <a:cs typeface="Arial" panose="020B0604020202020204" pitchFamily="34" charset="0"/>
                </a:rPr>
                <a:t>Pregnancies with both maternal and infant hair specimen collected (n=267) </a:t>
              </a:r>
              <a:r>
                <a:rPr lang="en-US" baseline="30000" dirty="0">
                  <a:effectLst/>
                  <a:latin typeface="Arial" panose="020B0604020202020204" pitchFamily="34" charset="0"/>
                  <a:ea typeface="MS Mincho" panose="02020609040205080304" pitchFamily="49" charset="-128"/>
                  <a:cs typeface="Arial" panose="020B0604020202020204" pitchFamily="34" charset="0"/>
                </a:rPr>
                <a:t>1</a:t>
              </a:r>
              <a:endParaRPr lang="en-US"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101" name="Text Box 14">
              <a:extLst>
                <a:ext uri="{FF2B5EF4-FFF2-40B4-BE49-F238E27FC236}">
                  <a16:creationId xmlns:a16="http://schemas.microsoft.com/office/drawing/2014/main" id="{2EB98133-EB08-45F5-9465-2E95614CB18A}"/>
                </a:ext>
              </a:extLst>
            </p:cNvPr>
            <p:cNvSpPr txBox="1">
              <a:spLocks noChangeArrowheads="1"/>
            </p:cNvSpPr>
            <p:nvPr/>
          </p:nvSpPr>
          <p:spPr bwMode="auto">
            <a:xfrm>
              <a:off x="3340486" y="3798027"/>
              <a:ext cx="2276299" cy="111950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spcBef>
                  <a:spcPts val="0"/>
                </a:spcBef>
                <a:spcAft>
                  <a:spcPts val="0"/>
                </a:spcAft>
              </a:pPr>
              <a:r>
                <a:rPr lang="en-US" dirty="0">
                  <a:effectLst/>
                  <a:latin typeface="Arial" panose="020B0604020202020204" pitchFamily="34" charset="0"/>
                  <a:ea typeface="MS Mincho" panose="02020609040205080304" pitchFamily="49" charset="-128"/>
                  <a:cs typeface="Arial" panose="020B0604020202020204" pitchFamily="34" charset="0"/>
                </a:rPr>
                <a:t>Maternal and/or infant hair specimen not tested for TFV: n=151 (146 maternal; 5 infant) </a:t>
              </a:r>
            </a:p>
            <a:p>
              <a:pPr marL="0" marR="0">
                <a:spcBef>
                  <a:spcPts val="0"/>
                </a:spcBef>
                <a:spcAft>
                  <a:spcPts val="0"/>
                </a:spcAft>
              </a:pPr>
              <a:r>
                <a:rPr lang="en-US" dirty="0">
                  <a:effectLst/>
                  <a:latin typeface="Arial" panose="020B0604020202020204" pitchFamily="34" charset="0"/>
                  <a:ea typeface="MS Mincho" panose="02020609040205080304" pitchFamily="49" charset="-128"/>
                  <a:cs typeface="Arial" panose="020B0604020202020204" pitchFamily="34" charset="0"/>
                </a:rPr>
                <a:t>Reasons for not testing </a:t>
              </a:r>
            </a:p>
            <a:p>
              <a:pPr marL="342900" marR="0" lvl="0" indent="-342900">
                <a:spcBef>
                  <a:spcPts val="0"/>
                </a:spcBef>
                <a:spcAft>
                  <a:spcPts val="0"/>
                </a:spcAft>
                <a:buFont typeface="Symbol" panose="05050102010706020507" pitchFamily="18" charset="2"/>
                <a:buChar char=""/>
              </a:pPr>
              <a:r>
                <a:rPr lang="en-US" dirty="0">
                  <a:effectLst/>
                  <a:latin typeface="Arial" panose="020B0604020202020204" pitchFamily="34" charset="0"/>
                  <a:ea typeface="MS Mincho" panose="02020609040205080304" pitchFamily="49" charset="-128"/>
                  <a:cs typeface="Arial" panose="020B0604020202020204" pitchFamily="34" charset="0"/>
                </a:rPr>
                <a:t>Insufficient maternal hair sample (n=146, 97%)</a:t>
              </a:r>
            </a:p>
            <a:p>
              <a:pPr marL="342900" marR="0" lvl="0" indent="-342900">
                <a:spcBef>
                  <a:spcPts val="0"/>
                </a:spcBef>
                <a:spcAft>
                  <a:spcPts val="0"/>
                </a:spcAft>
                <a:buFont typeface="Symbol" panose="05050102010706020507" pitchFamily="18" charset="2"/>
                <a:buChar char=""/>
              </a:pPr>
              <a:r>
                <a:rPr lang="en-US" dirty="0">
                  <a:effectLst/>
                  <a:latin typeface="Arial" panose="020B0604020202020204" pitchFamily="34" charset="0"/>
                  <a:ea typeface="MS Mincho" panose="02020609040205080304" pitchFamily="49" charset="-128"/>
                  <a:cs typeface="Arial" panose="020B0604020202020204" pitchFamily="34" charset="0"/>
                </a:rPr>
                <a:t>Not enough infant hair for analysis (n=3, 2%)</a:t>
              </a:r>
            </a:p>
            <a:p>
              <a:pPr marL="342900" marR="0" lvl="0" indent="-342900">
                <a:spcBef>
                  <a:spcPts val="0"/>
                </a:spcBef>
                <a:spcAft>
                  <a:spcPts val="0"/>
                </a:spcAft>
                <a:buFont typeface="Symbol" panose="05050102010706020507" pitchFamily="18" charset="2"/>
                <a:buChar char=""/>
              </a:pPr>
              <a:r>
                <a:rPr lang="en-US"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Infant hair internal standard &lt;0.5 of avg peak area </a:t>
              </a:r>
              <a:r>
                <a:rPr lang="en-US" dirty="0">
                  <a:effectLst/>
                  <a:latin typeface="Arial" panose="020B0604020202020204" pitchFamily="34" charset="0"/>
                  <a:ea typeface="MS Mincho" panose="02020609040205080304" pitchFamily="49" charset="-128"/>
                  <a:cs typeface="Arial" panose="020B0604020202020204" pitchFamily="34" charset="0"/>
                </a:rPr>
                <a:t>(n=2, 1%)</a:t>
              </a:r>
            </a:p>
            <a:p>
              <a:pPr marL="0" marR="0">
                <a:spcBef>
                  <a:spcPts val="0"/>
                </a:spcBef>
                <a:spcAft>
                  <a:spcPts val="0"/>
                </a:spcAft>
              </a:pPr>
              <a:r>
                <a:rPr lang="en-US" baseline="30000" dirty="0">
                  <a:effectLst/>
                  <a:latin typeface="Arial" panose="020B0604020202020204" pitchFamily="34" charset="0"/>
                  <a:ea typeface="MS Mincho" panose="02020609040205080304" pitchFamily="49" charset="-128"/>
                  <a:cs typeface="Arial" panose="020B0604020202020204" pitchFamily="34" charset="0"/>
                </a:rPr>
                <a:t> </a:t>
              </a:r>
              <a:endParaRPr lang="en-US" dirty="0">
                <a:effectLst/>
                <a:latin typeface="Arial" panose="020B0604020202020204" pitchFamily="34" charset="0"/>
                <a:ea typeface="MS Mincho" panose="02020609040205080304" pitchFamily="49" charset="-128"/>
                <a:cs typeface="Arial" panose="020B0604020202020204" pitchFamily="34" charset="0"/>
              </a:endParaRPr>
            </a:p>
          </p:txBody>
        </p:sp>
        <p:cxnSp>
          <p:nvCxnSpPr>
            <p:cNvPr id="102" name="Straight Arrow Connector 101">
              <a:extLst>
                <a:ext uri="{FF2B5EF4-FFF2-40B4-BE49-F238E27FC236}">
                  <a16:creationId xmlns:a16="http://schemas.microsoft.com/office/drawing/2014/main" id="{14DFC1BB-2078-4AA7-8A1C-E5C7FFF55F46}"/>
                </a:ext>
              </a:extLst>
            </p:cNvPr>
            <p:cNvCxnSpPr/>
            <p:nvPr/>
          </p:nvCxnSpPr>
          <p:spPr>
            <a:xfrm>
              <a:off x="1809750" y="4086132"/>
              <a:ext cx="0" cy="6381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501C22F5-BAF7-4BEF-B5E4-6D30BF9F7F86}"/>
                </a:ext>
              </a:extLst>
            </p:cNvPr>
            <p:cNvCxnSpPr/>
            <p:nvPr/>
          </p:nvCxnSpPr>
          <p:spPr>
            <a:xfrm>
              <a:off x="1838325" y="5019675"/>
              <a:ext cx="0" cy="38100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4" name="Text Box 27">
              <a:extLst>
                <a:ext uri="{FF2B5EF4-FFF2-40B4-BE49-F238E27FC236}">
                  <a16:creationId xmlns:a16="http://schemas.microsoft.com/office/drawing/2014/main" id="{53707E5B-649D-4290-9E2A-6FA4614C396C}"/>
                </a:ext>
              </a:extLst>
            </p:cNvPr>
            <p:cNvSpPr txBox="1">
              <a:spLocks noChangeArrowheads="1"/>
            </p:cNvSpPr>
            <p:nvPr/>
          </p:nvSpPr>
          <p:spPr bwMode="auto">
            <a:xfrm>
              <a:off x="552452" y="5420184"/>
              <a:ext cx="2638423" cy="423270"/>
            </a:xfrm>
            <a:prstGeom prst="rect">
              <a:avLst/>
            </a:prstGeom>
            <a:solidFill>
              <a:schemeClr val="bg1">
                <a:lumMod val="85000"/>
              </a:schemeClr>
            </a:solidFill>
            <a:ln w="9525">
              <a:solidFill>
                <a:srgbClr val="00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dirty="0">
                  <a:effectLst/>
                  <a:latin typeface="Arial" panose="020B0604020202020204" pitchFamily="34" charset="0"/>
                  <a:ea typeface="MS Mincho" panose="02020609040205080304" pitchFamily="49" charset="-128"/>
                  <a:cs typeface="Arial" panose="020B0604020202020204" pitchFamily="34" charset="0"/>
                </a:rPr>
                <a:t>Singleton pregnancies (mother-infant pairs) with both maternal and infant TFV hair concentration available: (n=103)</a:t>
              </a:r>
              <a:r>
                <a:rPr lang="en-US" baseline="30000" dirty="0">
                  <a:effectLst/>
                  <a:latin typeface="Arial" panose="020B0604020202020204" pitchFamily="34" charset="0"/>
                  <a:ea typeface="MS Mincho" panose="02020609040205080304" pitchFamily="49" charset="-128"/>
                  <a:cs typeface="Arial" panose="020B0604020202020204" pitchFamily="34" charset="0"/>
                </a:rPr>
                <a:t> 3</a:t>
              </a:r>
              <a:endParaRPr lang="en-US" dirty="0">
                <a:effectLst/>
                <a:latin typeface="Arial" panose="020B0604020202020204" pitchFamily="34" charset="0"/>
                <a:ea typeface="MS Mincho" panose="02020609040205080304" pitchFamily="49" charset="-128"/>
                <a:cs typeface="Arial" panose="020B0604020202020204" pitchFamily="34" charset="0"/>
              </a:endParaRPr>
            </a:p>
          </p:txBody>
        </p:sp>
        <p:cxnSp>
          <p:nvCxnSpPr>
            <p:cNvPr id="105" name="Straight Arrow Connector 104">
              <a:extLst>
                <a:ext uri="{FF2B5EF4-FFF2-40B4-BE49-F238E27FC236}">
                  <a16:creationId xmlns:a16="http://schemas.microsoft.com/office/drawing/2014/main" id="{E9C6181D-6028-46FA-AB78-56C963DC7176}"/>
                </a:ext>
              </a:extLst>
            </p:cNvPr>
            <p:cNvCxnSpPr/>
            <p:nvPr/>
          </p:nvCxnSpPr>
          <p:spPr>
            <a:xfrm>
              <a:off x="1828800" y="5200650"/>
              <a:ext cx="150495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106" name="Rectangle 105">
            <a:extLst>
              <a:ext uri="{FF2B5EF4-FFF2-40B4-BE49-F238E27FC236}">
                <a16:creationId xmlns:a16="http://schemas.microsoft.com/office/drawing/2014/main" id="{EA755DE8-43C7-42FA-B41F-031D4034F8F6}"/>
              </a:ext>
            </a:extLst>
          </p:cNvPr>
          <p:cNvSpPr/>
          <p:nvPr/>
        </p:nvSpPr>
        <p:spPr>
          <a:xfrm>
            <a:off x="14911026" y="6854055"/>
            <a:ext cx="19696576" cy="1523259"/>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Arial" panose="020B0604020202020204" pitchFamily="34" charset="0"/>
                <a:cs typeface="Arial" panose="020B0604020202020204" pitchFamily="34" charset="0"/>
              </a:rPr>
              <a:t>Results</a:t>
            </a:r>
          </a:p>
        </p:txBody>
      </p:sp>
      <p:graphicFrame>
        <p:nvGraphicFramePr>
          <p:cNvPr id="107" name="Table 106">
            <a:extLst>
              <a:ext uri="{FF2B5EF4-FFF2-40B4-BE49-F238E27FC236}">
                <a16:creationId xmlns:a16="http://schemas.microsoft.com/office/drawing/2014/main" id="{9DDCAC39-B20D-4C4D-91EF-B56D0D9EEF5F}"/>
              </a:ext>
            </a:extLst>
          </p:cNvPr>
          <p:cNvGraphicFramePr>
            <a:graphicFrameLocks noGrp="1"/>
          </p:cNvGraphicFramePr>
          <p:nvPr>
            <p:extLst>
              <p:ext uri="{D42A27DB-BD31-4B8C-83A1-F6EECF244321}">
                <p14:modId xmlns:p14="http://schemas.microsoft.com/office/powerpoint/2010/main" val="168700426"/>
              </p:ext>
            </p:extLst>
          </p:nvPr>
        </p:nvGraphicFramePr>
        <p:xfrm>
          <a:off x="24925504" y="18155255"/>
          <a:ext cx="9656167" cy="10797424"/>
        </p:xfrm>
        <a:graphic>
          <a:graphicData uri="http://schemas.openxmlformats.org/drawingml/2006/table">
            <a:tbl>
              <a:tblPr firstRow="1" firstCol="1" bandRow="1">
                <a:tableStyleId>{5C22544A-7EE6-4342-B048-85BDC9FD1C3A}</a:tableStyleId>
              </a:tblPr>
              <a:tblGrid>
                <a:gridCol w="3219868">
                  <a:extLst>
                    <a:ext uri="{9D8B030D-6E8A-4147-A177-3AD203B41FA5}">
                      <a16:colId xmlns:a16="http://schemas.microsoft.com/office/drawing/2014/main" val="20000"/>
                    </a:ext>
                  </a:extLst>
                </a:gridCol>
                <a:gridCol w="2334638">
                  <a:extLst>
                    <a:ext uri="{9D8B030D-6E8A-4147-A177-3AD203B41FA5}">
                      <a16:colId xmlns:a16="http://schemas.microsoft.com/office/drawing/2014/main" val="20001"/>
                    </a:ext>
                  </a:extLst>
                </a:gridCol>
                <a:gridCol w="2918298">
                  <a:extLst>
                    <a:ext uri="{9D8B030D-6E8A-4147-A177-3AD203B41FA5}">
                      <a16:colId xmlns:a16="http://schemas.microsoft.com/office/drawing/2014/main" val="20002"/>
                    </a:ext>
                  </a:extLst>
                </a:gridCol>
                <a:gridCol w="1183363">
                  <a:extLst>
                    <a:ext uri="{9D8B030D-6E8A-4147-A177-3AD203B41FA5}">
                      <a16:colId xmlns:a16="http://schemas.microsoft.com/office/drawing/2014/main" val="20003"/>
                    </a:ext>
                  </a:extLst>
                </a:gridCol>
              </a:tblGrid>
              <a:tr h="873030">
                <a:tc>
                  <a:txBody>
                    <a:bodyPr/>
                    <a:lstStyle/>
                    <a:p>
                      <a:pPr marL="0" marR="0" algn="l">
                        <a:spcBef>
                          <a:spcPts val="0"/>
                        </a:spcBef>
                        <a:spcAft>
                          <a:spcPts val="0"/>
                        </a:spcAft>
                      </a:pPr>
                      <a:endParaRPr lang="en-US" sz="22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200" b="1" dirty="0">
                          <a:solidFill>
                            <a:schemeClr val="tx1">
                              <a:lumMod val="50000"/>
                            </a:schemeClr>
                          </a:solidFill>
                          <a:effectLst/>
                          <a:latin typeface="Arial" panose="020B0604020202020204" pitchFamily="34" charset="0"/>
                          <a:cs typeface="Arial" panose="020B0604020202020204" pitchFamily="34" charset="0"/>
                        </a:rPr>
                        <a:t>Mean log</a:t>
                      </a:r>
                      <a:r>
                        <a:rPr lang="en-US" sz="2200" b="1" baseline="-25000" dirty="0">
                          <a:solidFill>
                            <a:schemeClr val="tx1">
                              <a:lumMod val="50000"/>
                            </a:schemeClr>
                          </a:solidFill>
                          <a:effectLst/>
                          <a:latin typeface="Arial" panose="020B0604020202020204" pitchFamily="34" charset="0"/>
                          <a:cs typeface="Arial" panose="020B0604020202020204" pitchFamily="34" charset="0"/>
                        </a:rPr>
                        <a:t>10</a:t>
                      </a:r>
                      <a:r>
                        <a:rPr lang="en-US" sz="2200" b="1" dirty="0">
                          <a:solidFill>
                            <a:schemeClr val="tx1">
                              <a:lumMod val="50000"/>
                            </a:schemeClr>
                          </a:solidFill>
                          <a:effectLst/>
                          <a:latin typeface="Arial" panose="020B0604020202020204" pitchFamily="34" charset="0"/>
                          <a:cs typeface="Arial" panose="020B0604020202020204" pitchFamily="34" charset="0"/>
                        </a:rPr>
                        <a:t> ratio of transfer </a:t>
                      </a:r>
                      <a:r>
                        <a:rPr lang="en-US" sz="2200" b="1" baseline="30000" dirty="0">
                          <a:solidFill>
                            <a:schemeClr val="tx1">
                              <a:lumMod val="50000"/>
                            </a:schemeClr>
                          </a:solidFill>
                          <a:effectLst/>
                          <a:latin typeface="Arial" panose="020B0604020202020204" pitchFamily="34" charset="0"/>
                          <a:cs typeface="Arial" panose="020B0604020202020204" pitchFamily="34" charset="0"/>
                        </a:rPr>
                        <a:t>1 </a:t>
                      </a:r>
                      <a:endParaRPr lang="en-US" sz="22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150"/>
                        </a:spcBef>
                        <a:spcAft>
                          <a:spcPts val="150"/>
                        </a:spcAft>
                      </a:pPr>
                      <a:r>
                        <a:rPr lang="en-US" sz="2200" b="1" dirty="0">
                          <a:solidFill>
                            <a:schemeClr val="tx1">
                              <a:lumMod val="50000"/>
                            </a:schemeClr>
                          </a:solidFill>
                          <a:effectLst/>
                          <a:latin typeface="Arial" panose="020B0604020202020204" pitchFamily="34" charset="0"/>
                          <a:cs typeface="Arial" panose="020B0604020202020204" pitchFamily="34" charset="0"/>
                        </a:rPr>
                        <a:t>% Change</a:t>
                      </a:r>
                      <a:r>
                        <a:rPr lang="en-US" sz="2200" b="1" baseline="30000" dirty="0">
                          <a:solidFill>
                            <a:schemeClr val="tx1">
                              <a:lumMod val="50000"/>
                            </a:schemeClr>
                          </a:solidFill>
                          <a:effectLst/>
                          <a:latin typeface="Arial" panose="020B0604020202020204" pitchFamily="34" charset="0"/>
                          <a:cs typeface="Arial" panose="020B0604020202020204" pitchFamily="34" charset="0"/>
                        </a:rPr>
                        <a:t> 2</a:t>
                      </a:r>
                      <a:br>
                        <a:rPr lang="en-US" sz="2200" b="1" dirty="0">
                          <a:solidFill>
                            <a:schemeClr val="tx1">
                              <a:lumMod val="50000"/>
                            </a:schemeClr>
                          </a:solidFill>
                          <a:effectLst/>
                          <a:latin typeface="Arial" panose="020B0604020202020204" pitchFamily="34" charset="0"/>
                          <a:cs typeface="Arial" panose="020B0604020202020204" pitchFamily="34" charset="0"/>
                        </a:rPr>
                      </a:br>
                      <a:r>
                        <a:rPr lang="en-US" sz="2200" b="1" dirty="0">
                          <a:solidFill>
                            <a:schemeClr val="tx1">
                              <a:lumMod val="50000"/>
                            </a:schemeClr>
                          </a:solidFill>
                          <a:effectLst/>
                          <a:latin typeface="Arial" panose="020B0604020202020204" pitchFamily="34" charset="0"/>
                          <a:cs typeface="Arial" panose="020B0604020202020204" pitchFamily="34" charset="0"/>
                        </a:rPr>
                        <a:t>(95% CI)</a:t>
                      </a:r>
                      <a:endParaRPr lang="en-US" sz="22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T="43306" marB="43306">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150"/>
                        </a:spcBef>
                        <a:spcAft>
                          <a:spcPts val="150"/>
                        </a:spcAft>
                      </a:pPr>
                      <a:r>
                        <a:rPr lang="en-US" sz="2200" b="1" dirty="0">
                          <a:solidFill>
                            <a:schemeClr val="tx1">
                              <a:lumMod val="50000"/>
                            </a:schemeClr>
                          </a:solidFill>
                          <a:effectLst/>
                          <a:latin typeface="Arial" panose="020B0604020202020204" pitchFamily="34" charset="0"/>
                          <a:cs typeface="Arial" panose="020B0604020202020204" pitchFamily="34" charset="0"/>
                        </a:rPr>
                        <a:t>p-value</a:t>
                      </a:r>
                      <a:endParaRPr lang="en-US" sz="2200" b="1"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T="43306" marB="433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86582">
                <a:tc>
                  <a:txBody>
                    <a:bodyPr/>
                    <a:lstStyle/>
                    <a:p>
                      <a:pPr marL="0" marR="0" algn="l">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Preterm delivery</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E7"/>
                    </a:solidFill>
                  </a:tcPr>
                </a:tc>
                <a:extLst>
                  <a:ext uri="{0D108BD9-81ED-4DB2-BD59-A6C34878D82A}">
                    <a16:rowId xmlns:a16="http://schemas.microsoft.com/office/drawing/2014/main" val="10001"/>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Yes</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0.72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spcBef>
                          <a:spcPts val="150"/>
                        </a:spcBef>
                        <a:spcAft>
                          <a:spcPts val="150"/>
                        </a:spcAft>
                      </a:pPr>
                      <a:r>
                        <a:rPr lang="en-US" sz="2200" kern="1200" dirty="0">
                          <a:solidFill>
                            <a:schemeClr val="dk1"/>
                          </a:solidFill>
                          <a:effectLst/>
                          <a:latin typeface="Arial" panose="020B0604020202020204" pitchFamily="34" charset="0"/>
                          <a:ea typeface="+mn-ea"/>
                          <a:cs typeface="Arial" panose="020B0604020202020204" pitchFamily="34" charset="0"/>
                        </a:rPr>
                        <a:t>-60.3 (-83.2, -6.2)</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0.04</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solidFill>
                      <a:srgbClr val="FFFFE7"/>
                    </a:solidFill>
                  </a:tcPr>
                </a:tc>
                <a:extLst>
                  <a:ext uri="{0D108BD9-81ED-4DB2-BD59-A6C34878D82A}">
                    <a16:rowId xmlns:a16="http://schemas.microsoft.com/office/drawing/2014/main" val="10002"/>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No</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1.12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200" b="0" kern="1200" dirty="0">
                          <a:solidFill>
                            <a:schemeClr val="tx1">
                              <a:lumMod val="50000"/>
                            </a:schemeClr>
                          </a:solidFill>
                          <a:effectLst/>
                          <a:latin typeface="Arial" panose="020B0604020202020204" pitchFamily="34" charset="0"/>
                          <a:ea typeface="+mn-ea"/>
                          <a:cs typeface="Arial" panose="020B0604020202020204" pitchFamily="34" charset="0"/>
                        </a:rPr>
                        <a:t>Ref. </a:t>
                      </a: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003"/>
                  </a:ext>
                </a:extLst>
              </a:tr>
              <a:tr h="386582">
                <a:tc>
                  <a:txBody>
                    <a:bodyPr/>
                    <a:lstStyle/>
                    <a:p>
                      <a:pPr marL="0" marR="0" algn="l">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Mode of delivery</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E7"/>
                    </a:solidFill>
                  </a:tcPr>
                </a:tc>
                <a:extLst>
                  <a:ext uri="{0D108BD9-81ED-4DB2-BD59-A6C34878D82A}">
                    <a16:rowId xmlns:a16="http://schemas.microsoft.com/office/drawing/2014/main" val="10004"/>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C-section</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0.98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spcBef>
                          <a:spcPts val="150"/>
                        </a:spcBef>
                        <a:spcAft>
                          <a:spcPts val="150"/>
                        </a:spcAft>
                      </a:pPr>
                      <a:r>
                        <a:rPr lang="en-US" sz="2200" kern="1200" dirty="0">
                          <a:solidFill>
                            <a:schemeClr val="dk1"/>
                          </a:solidFill>
                          <a:effectLst/>
                          <a:latin typeface="Arial" panose="020B0604020202020204" pitchFamily="34" charset="0"/>
                          <a:ea typeface="+mn-ea"/>
                          <a:cs typeface="Arial" panose="020B0604020202020204" pitchFamily="34" charset="0"/>
                        </a:rPr>
                        <a:t>-42.0 (-65.4, -2.7)</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0.04</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solidFill>
                      <a:srgbClr val="FFFFE7"/>
                    </a:solidFill>
                  </a:tcPr>
                </a:tc>
                <a:extLst>
                  <a:ext uri="{0D108BD9-81ED-4DB2-BD59-A6C34878D82A}">
                    <a16:rowId xmlns:a16="http://schemas.microsoft.com/office/drawing/2014/main" val="10005"/>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Vaginal delivery</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1.21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200" b="0" kern="1200" dirty="0">
                          <a:solidFill>
                            <a:schemeClr val="tx1">
                              <a:lumMod val="50000"/>
                            </a:schemeClr>
                          </a:solidFill>
                          <a:effectLst/>
                          <a:latin typeface="Arial" panose="020B0604020202020204" pitchFamily="34" charset="0"/>
                          <a:ea typeface="+mn-ea"/>
                          <a:cs typeface="Arial" panose="020B0604020202020204" pitchFamily="34" charset="0"/>
                        </a:rPr>
                        <a:t>Ref. </a:t>
                      </a: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006"/>
                  </a:ext>
                </a:extLst>
              </a:tr>
              <a:tr h="386582">
                <a:tc>
                  <a:txBody>
                    <a:bodyPr/>
                    <a:lstStyle/>
                    <a:p>
                      <a:pPr marL="0" marR="0" algn="l">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Infant hair color</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a:solidFill>
                            <a:schemeClr val="tx1">
                              <a:lumMod val="50000"/>
                            </a:schemeClr>
                          </a:solidFill>
                          <a:effectLst/>
                          <a:latin typeface="Arial" panose="020B0604020202020204" pitchFamily="34" charset="0"/>
                          <a:cs typeface="Arial" panose="020B0604020202020204" pitchFamily="34" charset="0"/>
                        </a:rPr>
                        <a:t> </a:t>
                      </a:r>
                      <a:endParaRPr lang="en-US" sz="2200" b="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E7"/>
                    </a:solidFill>
                  </a:tcPr>
                </a:tc>
                <a:extLst>
                  <a:ext uri="{0D108BD9-81ED-4DB2-BD59-A6C34878D82A}">
                    <a16:rowId xmlns:a16="http://schemas.microsoft.com/office/drawing/2014/main" val="10007"/>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Black</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spcBef>
                          <a:spcPts val="150"/>
                        </a:spcBef>
                        <a:spcAft>
                          <a:spcPts val="150"/>
                        </a:spcAft>
                      </a:pPr>
                      <a:r>
                        <a:rPr lang="en-US" sz="2200" kern="1200" dirty="0">
                          <a:solidFill>
                            <a:schemeClr val="dk1"/>
                          </a:solidFill>
                          <a:effectLst/>
                          <a:latin typeface="Arial" panose="020B0604020202020204" pitchFamily="34" charset="0"/>
                          <a:ea typeface="+mn-ea"/>
                          <a:cs typeface="Arial" panose="020B0604020202020204" pitchFamily="34" charset="0"/>
                        </a:rPr>
                        <a:t>101.6 (2.9, 294.6)</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0.04</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solidFill>
                      <a:srgbClr val="FFFFE7"/>
                    </a:solidFill>
                  </a:tcPr>
                </a:tc>
                <a:extLst>
                  <a:ext uri="{0D108BD9-81ED-4DB2-BD59-A6C34878D82A}">
                    <a16:rowId xmlns:a16="http://schemas.microsoft.com/office/drawing/2014/main" val="10008"/>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Other/Mixed</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0.83</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lvl="0" indent="0" algn="ctr" defTabSz="914400" rtl="0" eaLnBrk="1" fontAlgn="auto" latinLnBrk="0" hangingPunct="1">
                        <a:lnSpc>
                          <a:spcPct val="100000"/>
                        </a:lnSpc>
                        <a:spcBef>
                          <a:spcPts val="150"/>
                        </a:spcBef>
                        <a:spcAft>
                          <a:spcPts val="150"/>
                        </a:spcAft>
                        <a:buClrTx/>
                        <a:buSzTx/>
                        <a:buFontTx/>
                        <a:buNone/>
                        <a:tabLst/>
                        <a:defRPr/>
                      </a:pPr>
                      <a:r>
                        <a:rPr lang="en-US" sz="2200" b="0" dirty="0">
                          <a:solidFill>
                            <a:schemeClr val="tx1">
                              <a:lumMod val="50000"/>
                            </a:schemeClr>
                          </a:solidFill>
                          <a:effectLst/>
                          <a:latin typeface="Arial" panose="020B0604020202020204" pitchFamily="34" charset="0"/>
                          <a:cs typeface="Arial" panose="020B0604020202020204" pitchFamily="34" charset="0"/>
                        </a:rPr>
                        <a:t> </a:t>
                      </a:r>
                      <a:r>
                        <a:rPr lang="en-US" sz="2200" b="0" kern="1200" dirty="0">
                          <a:solidFill>
                            <a:schemeClr val="tx1">
                              <a:lumMod val="50000"/>
                            </a:schemeClr>
                          </a:solidFill>
                          <a:effectLst/>
                          <a:latin typeface="Arial" panose="020B0604020202020204" pitchFamily="34" charset="0"/>
                          <a:ea typeface="+mn-ea"/>
                          <a:cs typeface="Arial" panose="020B0604020202020204" pitchFamily="34" charset="0"/>
                        </a:rPr>
                        <a:t>Ref. </a:t>
                      </a:r>
                      <a:endParaRPr lang="en-US" sz="2200" b="0" kern="120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009"/>
                  </a:ext>
                </a:extLst>
              </a:tr>
              <a:tr h="386582">
                <a:tc>
                  <a:txBody>
                    <a:bodyPr/>
                    <a:lstStyle/>
                    <a:p>
                      <a:pPr marL="0" marR="0" algn="l">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Graduated high school</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E7"/>
                    </a:solidFill>
                  </a:tcPr>
                </a:tc>
                <a:extLst>
                  <a:ext uri="{0D108BD9-81ED-4DB2-BD59-A6C34878D82A}">
                    <a16:rowId xmlns:a16="http://schemas.microsoft.com/office/drawing/2014/main" val="10010"/>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Yes</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spcBef>
                          <a:spcPts val="150"/>
                        </a:spcBef>
                        <a:spcAft>
                          <a:spcPts val="150"/>
                        </a:spcAft>
                      </a:pPr>
                      <a:r>
                        <a:rPr lang="en-US" sz="2200" kern="1200" dirty="0">
                          <a:solidFill>
                            <a:schemeClr val="dk1"/>
                          </a:solidFill>
                          <a:effectLst/>
                          <a:latin typeface="Arial" panose="020B0604020202020204" pitchFamily="34" charset="0"/>
                          <a:ea typeface="+mn-ea"/>
                          <a:cs typeface="Arial" panose="020B0604020202020204" pitchFamily="34" charset="0"/>
                        </a:rPr>
                        <a:t>72.8 (-1.6, 203.4)</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0.06</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solidFill>
                      <a:srgbClr val="FFFFE7"/>
                    </a:solidFill>
                  </a:tcPr>
                </a:tc>
                <a:extLst>
                  <a:ext uri="{0D108BD9-81ED-4DB2-BD59-A6C34878D82A}">
                    <a16:rowId xmlns:a16="http://schemas.microsoft.com/office/drawing/2014/main" val="10011"/>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No</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0.92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Ref.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10012"/>
                  </a:ext>
                </a:extLst>
              </a:tr>
              <a:tr h="386582">
                <a:tc>
                  <a:txBody>
                    <a:bodyPr/>
                    <a:lstStyle/>
                    <a:p>
                      <a:pPr marL="0" marR="0" algn="l">
                        <a:spcBef>
                          <a:spcPts val="150"/>
                        </a:spcBef>
                        <a:spcAft>
                          <a:spcPts val="150"/>
                        </a:spcAft>
                      </a:pPr>
                      <a:r>
                        <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rPr>
                        <a:t>NNRTI use in pregnancy</a:t>
                      </a:r>
                    </a:p>
                  </a:txBody>
                  <a:tcPr marL="4044" marR="40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E7"/>
                    </a:solidFill>
                  </a:tcPr>
                </a:tc>
                <a:extLst>
                  <a:ext uri="{0D108BD9-81ED-4DB2-BD59-A6C34878D82A}">
                    <a16:rowId xmlns:a16="http://schemas.microsoft.com/office/drawing/2014/main" val="1141847472"/>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Yes</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1.17</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lnSpc>
                          <a:spcPct val="115000"/>
                        </a:lnSpc>
                        <a:spcBef>
                          <a:spcPts val="15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34.2 (-24.2, 137.5)</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lnSpc>
                          <a:spcPct val="115000"/>
                        </a:lnSpc>
                        <a:spcBef>
                          <a:spcPts val="15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0.31</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R w="12700" cap="flat" cmpd="sng" algn="ctr">
                      <a:solidFill>
                        <a:schemeClr val="tx1"/>
                      </a:solidFill>
                      <a:prstDash val="solid"/>
                      <a:round/>
                      <a:headEnd type="none" w="med" len="med"/>
                      <a:tailEnd type="none" w="med" len="med"/>
                    </a:lnR>
                    <a:solidFill>
                      <a:srgbClr val="FFFFE7"/>
                    </a:solidFill>
                  </a:tcPr>
                </a:tc>
                <a:extLst>
                  <a:ext uri="{0D108BD9-81ED-4DB2-BD59-A6C34878D82A}">
                    <a16:rowId xmlns:a16="http://schemas.microsoft.com/office/drawing/2014/main" val="1557684150"/>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No</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1.04</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759836193"/>
                  </a:ext>
                </a:extLst>
              </a:tr>
              <a:tr h="406718">
                <a:tc>
                  <a:txBody>
                    <a:bodyPr/>
                    <a:lstStyle/>
                    <a:p>
                      <a:pPr marL="0" marR="0" algn="l">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PI use in pregnancy</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E7"/>
                    </a:solidFill>
                  </a:tcPr>
                </a:tc>
                <a:extLst>
                  <a:ext uri="{0D108BD9-81ED-4DB2-BD59-A6C34878D82A}">
                    <a16:rowId xmlns:a16="http://schemas.microsoft.com/office/drawing/2014/main" val="2400610822"/>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Yes</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-27.4 (-57.6, 24.2)</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lnSpc>
                          <a:spcPct val="115000"/>
                        </a:lnSpc>
                        <a:spcBef>
                          <a:spcPts val="150"/>
                        </a:spcBef>
                        <a:spcAft>
                          <a:spcPts val="0"/>
                        </a:spcAft>
                      </a:pPr>
                      <a:r>
                        <a:rPr lang="en-US" sz="2200">
                          <a:solidFill>
                            <a:srgbClr val="000000"/>
                          </a:solidFill>
                          <a:effectLst/>
                          <a:latin typeface="Arial" panose="020B0604020202020204" pitchFamily="34" charset="0"/>
                          <a:ea typeface="Calibri" panose="020F0502020204030204" pitchFamily="34" charset="0"/>
                          <a:cs typeface="Arial" panose="020B0604020202020204" pitchFamily="34" charset="0"/>
                        </a:rPr>
                        <a:t>0.24</a:t>
                      </a:r>
                      <a:endParaRPr lang="en-US" sz="220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R w="12700" cap="flat" cmpd="sng" algn="ctr">
                      <a:solidFill>
                        <a:schemeClr val="tx1"/>
                      </a:solidFill>
                      <a:prstDash val="solid"/>
                      <a:round/>
                      <a:headEnd type="none" w="med" len="med"/>
                      <a:tailEnd type="none" w="med" len="med"/>
                    </a:lnR>
                    <a:solidFill>
                      <a:srgbClr val="FFFFE7"/>
                    </a:solidFill>
                  </a:tcPr>
                </a:tc>
                <a:extLst>
                  <a:ext uri="{0D108BD9-81ED-4DB2-BD59-A6C34878D82A}">
                    <a16:rowId xmlns:a16="http://schemas.microsoft.com/office/drawing/2014/main" val="3830072859"/>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No</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419139078"/>
                  </a:ext>
                </a:extLst>
              </a:tr>
              <a:tr h="406718">
                <a:tc>
                  <a:txBody>
                    <a:bodyPr/>
                    <a:lstStyle/>
                    <a:p>
                      <a:pPr marL="0" marR="0" algn="l">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INSTI use in pregnancy</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E7"/>
                    </a:solidFill>
                  </a:tcPr>
                </a:tc>
                <a:extLst>
                  <a:ext uri="{0D108BD9-81ED-4DB2-BD59-A6C34878D82A}">
                    <a16:rowId xmlns:a16="http://schemas.microsoft.com/office/drawing/2014/main" val="4178198197"/>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Yes</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0.96</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-36.3 (-63.2, 10.0)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0.10</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R w="12700" cap="flat" cmpd="sng" algn="ctr">
                      <a:solidFill>
                        <a:schemeClr val="tx1"/>
                      </a:solidFill>
                      <a:prstDash val="solid"/>
                      <a:round/>
                      <a:headEnd type="none" w="med" len="med"/>
                      <a:tailEnd type="none" w="med" len="med"/>
                    </a:lnR>
                    <a:solidFill>
                      <a:srgbClr val="FFFFE7"/>
                    </a:solidFill>
                  </a:tcPr>
                </a:tc>
                <a:extLst>
                  <a:ext uri="{0D108BD9-81ED-4DB2-BD59-A6C34878D82A}">
                    <a16:rowId xmlns:a16="http://schemas.microsoft.com/office/drawing/2014/main" val="2255962238"/>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No</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1.15</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212005939"/>
                  </a:ext>
                </a:extLst>
              </a:tr>
              <a:tr h="386582">
                <a:tc>
                  <a:txBody>
                    <a:bodyPr/>
                    <a:lstStyle/>
                    <a:p>
                      <a:pPr marL="0" marR="0" algn="l">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TDF use in 1</a:t>
                      </a:r>
                      <a:r>
                        <a:rPr lang="en-US" sz="2200" b="0" baseline="30000" dirty="0">
                          <a:solidFill>
                            <a:schemeClr val="tx1">
                              <a:lumMod val="50000"/>
                            </a:schemeClr>
                          </a:solidFill>
                          <a:effectLst/>
                          <a:latin typeface="Arial" panose="020B0604020202020204" pitchFamily="34" charset="0"/>
                          <a:cs typeface="Arial" panose="020B0604020202020204" pitchFamily="34" charset="0"/>
                        </a:rPr>
                        <a:t>st</a:t>
                      </a:r>
                      <a:r>
                        <a:rPr lang="en-US" sz="2200" b="0" dirty="0">
                          <a:solidFill>
                            <a:schemeClr val="tx1">
                              <a:lumMod val="50000"/>
                            </a:schemeClr>
                          </a:solidFill>
                          <a:effectLst/>
                          <a:latin typeface="Arial" panose="020B0604020202020204" pitchFamily="34" charset="0"/>
                          <a:cs typeface="Arial" panose="020B0604020202020204" pitchFamily="34" charset="0"/>
                        </a:rPr>
                        <a:t> trimester only</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0" marR="0"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T w="12700" cap="flat" cmpd="sng" algn="ctr">
                      <a:solidFill>
                        <a:schemeClr val="tx1"/>
                      </a:solidFill>
                      <a:prstDash val="solid"/>
                      <a:round/>
                      <a:headEnd type="none" w="med" len="med"/>
                      <a:tailEnd type="none" w="med" len="med"/>
                    </a:lnT>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E7"/>
                    </a:solidFill>
                  </a:tcPr>
                </a:tc>
                <a:extLst>
                  <a:ext uri="{0D108BD9-81ED-4DB2-BD59-A6C34878D82A}">
                    <a16:rowId xmlns:a16="http://schemas.microsoft.com/office/drawing/2014/main" val="2639829066"/>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Yes</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-0.28</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solidFill>
                      <a:srgbClr val="FFFFE7"/>
                    </a:solidFill>
                  </a:tcPr>
                </a:tc>
                <a:tc>
                  <a:txBody>
                    <a:bodyPr/>
                    <a:lstStyle/>
                    <a:p>
                      <a:pPr marL="0" marR="0" algn="ctr">
                        <a:spcBef>
                          <a:spcPts val="150"/>
                        </a:spcBef>
                        <a:spcAft>
                          <a:spcPts val="150"/>
                        </a:spcAft>
                      </a:pPr>
                      <a:r>
                        <a:rPr lang="en-US" sz="2200" kern="1200" dirty="0">
                          <a:solidFill>
                            <a:schemeClr val="dk1"/>
                          </a:solidFill>
                          <a:effectLst/>
                          <a:latin typeface="Arial" panose="020B0604020202020204" pitchFamily="34" charset="0"/>
                          <a:ea typeface="+mn-ea"/>
                          <a:cs typeface="Arial" panose="020B0604020202020204" pitchFamily="34" charset="0"/>
                        </a:rPr>
                        <a:t>-95.9 (-99.3, -75.7)</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&lt;0.001</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solidFill>
                      <a:srgbClr val="FFFFE7"/>
                    </a:solidFill>
                  </a:tcPr>
                </a:tc>
                <a:extLst>
                  <a:ext uri="{0D108BD9-81ED-4DB2-BD59-A6C34878D82A}">
                    <a16:rowId xmlns:a16="http://schemas.microsoft.com/office/drawing/2014/main" val="483065088"/>
                  </a:ext>
                </a:extLst>
              </a:tr>
              <a:tr h="406718">
                <a:tc>
                  <a:txBody>
                    <a:bodyPr/>
                    <a:lstStyle/>
                    <a:p>
                      <a:pPr marL="0" marR="0" algn="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No</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FE7"/>
                    </a:solidFill>
                  </a:tcPr>
                </a:tc>
                <a:tc>
                  <a:txBody>
                    <a:bodyPr/>
                    <a:lstStyle/>
                    <a:p>
                      <a:pPr marL="0" marR="0" algn="ctr">
                        <a:lnSpc>
                          <a:spcPct val="115000"/>
                        </a:lnSpc>
                        <a:spcBef>
                          <a:spcPts val="150"/>
                        </a:spcBef>
                        <a:spcAft>
                          <a:spcPts val="0"/>
                        </a:spcAft>
                      </a:pPr>
                      <a:r>
                        <a:rPr lang="en-US"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1.11</a:t>
                      </a:r>
                      <a:endParaRPr lang="en-US" sz="2200" dirty="0">
                        <a:effectLst/>
                        <a:latin typeface="Arial" panose="020B0604020202020204" pitchFamily="34" charset="0"/>
                        <a:ea typeface="Calibri" panose="020F0502020204030204" pitchFamily="34" charset="0"/>
                        <a:cs typeface="Arial" panose="020B0604020202020204" pitchFamily="34" charset="0"/>
                      </a:endParaRPr>
                    </a:p>
                  </a:txBody>
                  <a:tcPr marL="19050" marR="19050"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rPr>
                        <a:t>Ref.</a:t>
                      </a:r>
                    </a:p>
                  </a:txBody>
                  <a:tcPr marL="4044" marR="4044" marT="0" marB="0">
                    <a:lnB w="12700" cap="flat" cmpd="sng" algn="ctr">
                      <a:solidFill>
                        <a:schemeClr val="tx1"/>
                      </a:solidFill>
                      <a:prstDash val="solid"/>
                      <a:round/>
                      <a:headEnd type="none" w="med" len="med"/>
                      <a:tailEnd type="none" w="med" len="med"/>
                    </a:lnB>
                    <a:solidFill>
                      <a:srgbClr val="FFFFE7"/>
                    </a:solidFill>
                  </a:tcPr>
                </a:tc>
                <a:tc>
                  <a:txBody>
                    <a:bodyPr/>
                    <a:lstStyle/>
                    <a:p>
                      <a:pPr marL="0" marR="0" algn="ctr">
                        <a:spcBef>
                          <a:spcPts val="150"/>
                        </a:spcBef>
                        <a:spcAft>
                          <a:spcPts val="150"/>
                        </a:spcAft>
                      </a:pPr>
                      <a:r>
                        <a:rPr lang="en-US" sz="2200" b="0" dirty="0">
                          <a:solidFill>
                            <a:schemeClr val="tx1">
                              <a:lumMod val="50000"/>
                            </a:schemeClr>
                          </a:solidFill>
                          <a:effectLst/>
                          <a:latin typeface="Arial" panose="020B0604020202020204" pitchFamily="34" charset="0"/>
                          <a:cs typeface="Arial" panose="020B0604020202020204" pitchFamily="34" charset="0"/>
                        </a:rPr>
                        <a:t> </a:t>
                      </a:r>
                      <a:endParaRPr lang="en-US" sz="2200" b="0" dirty="0">
                        <a:solidFill>
                          <a:schemeClr val="tx1">
                            <a:lumMod val="50000"/>
                          </a:schemeClr>
                        </a:solidFill>
                        <a:effectLst/>
                        <a:latin typeface="Arial" panose="020B0604020202020204" pitchFamily="34" charset="0"/>
                        <a:ea typeface="MS Mincho" panose="02020609040205080304" pitchFamily="49" charset="-128"/>
                        <a:cs typeface="Arial" panose="020B0604020202020204" pitchFamily="34" charset="0"/>
                      </a:endParaRPr>
                    </a:p>
                  </a:txBody>
                  <a:tcPr marL="4044" marR="4044"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E7"/>
                    </a:solidFill>
                  </a:tcPr>
                </a:tc>
                <a:extLst>
                  <a:ext uri="{0D108BD9-81ED-4DB2-BD59-A6C34878D82A}">
                    <a16:rowId xmlns:a16="http://schemas.microsoft.com/office/drawing/2014/main" val="3061177331"/>
                  </a:ext>
                </a:extLst>
              </a:tr>
            </a:tbl>
          </a:graphicData>
        </a:graphic>
      </p:graphicFrame>
      <p:sp>
        <p:nvSpPr>
          <p:cNvPr id="14" name="Rectangle 13">
            <a:extLst>
              <a:ext uri="{FF2B5EF4-FFF2-40B4-BE49-F238E27FC236}">
                <a16:creationId xmlns:a16="http://schemas.microsoft.com/office/drawing/2014/main" id="{1FAA3EEC-5B6C-4CB3-BED9-C7E37B407870}"/>
              </a:ext>
            </a:extLst>
          </p:cNvPr>
          <p:cNvSpPr/>
          <p:nvPr/>
        </p:nvSpPr>
        <p:spPr>
          <a:xfrm>
            <a:off x="24877845" y="29457846"/>
            <a:ext cx="9585060" cy="1451616"/>
          </a:xfrm>
          <a:prstGeom prst="rect">
            <a:avLst/>
          </a:prstGeom>
        </p:spPr>
        <p:txBody>
          <a:bodyPr wrap="square">
            <a:spAutoFit/>
          </a:bodyPr>
          <a:lstStyle/>
          <a:p>
            <a:pPr>
              <a:lnSpc>
                <a:spcPct val="106000"/>
              </a:lnSpc>
              <a:spcBef>
                <a:spcPts val="50"/>
              </a:spcBef>
              <a:spcAft>
                <a:spcPts val="50"/>
              </a:spcAft>
            </a:pPr>
            <a:r>
              <a:rPr lang="en-US" altLang="en-US" sz="1400" dirty="0">
                <a:latin typeface="Arial" panose="020B0604020202020204" pitchFamily="34" charset="0"/>
                <a:ea typeface="Calibri" panose="020F0502020204030204" pitchFamily="34" charset="0"/>
                <a:cs typeface="Times New Roman" panose="02020603050405020304" pitchFamily="18" charset="0"/>
              </a:rPr>
              <a:t>¹ Estimated unadjusted mean log10-transformed infant-to-mother TFV concentration ratio for mother-infant pair with a specific characteristic; ² Estimated percent change in unadjusted mean log10-transformed infant-to-mother TFV concentration ratio between pairs with a specific characteristic vs the reference group;³ Models were based on unique pregnancy with maternal hair level &gt; LLQ; for pregnancies with infant hair level &lt; LLQ (n=2), the value LLQ (=0.002 ng/mg) was used in calculating the ratio; for pregnancies with hair level &gt; ULQ (1 maternal hair; 82 infant hair), the value of ULQ (=0.4 ng/mg) was used.</a:t>
            </a: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E411DA59-AEA3-495B-B7E6-A470FAF07E9D}"/>
              </a:ext>
            </a:extLst>
          </p:cNvPr>
          <p:cNvSpPr/>
          <p:nvPr/>
        </p:nvSpPr>
        <p:spPr>
          <a:xfrm>
            <a:off x="24877845" y="16802030"/>
            <a:ext cx="9751487" cy="1077218"/>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Table 3. Correlates of log</a:t>
            </a:r>
            <a:r>
              <a:rPr lang="en-US" altLang="en-US" sz="3200" b="1" baseline="-25000" dirty="0">
                <a:latin typeface="Arial" panose="020B0604020202020204" pitchFamily="34" charset="0"/>
                <a:cs typeface="Arial" panose="020B0604020202020204" pitchFamily="34" charset="0"/>
              </a:rPr>
              <a:t>10</a:t>
            </a:r>
            <a:r>
              <a:rPr lang="en-US" altLang="en-US" sz="3200" b="1" dirty="0">
                <a:latin typeface="Arial" panose="020B0604020202020204" pitchFamily="34" charset="0"/>
                <a:cs typeface="Arial" panose="020B0604020202020204" pitchFamily="34" charset="0"/>
              </a:rPr>
              <a:t>-transformed ratios of infant-to-mother TFV concentrations (N=103) </a:t>
            </a:r>
            <a:r>
              <a:rPr lang="en-US" altLang="en-US" sz="3200" b="1" baseline="30000" dirty="0">
                <a:latin typeface="Arial" panose="020B0604020202020204" pitchFamily="34" charset="0"/>
                <a:cs typeface="Arial" panose="020B0604020202020204" pitchFamily="34" charset="0"/>
              </a:rPr>
              <a:t>3</a:t>
            </a:r>
            <a:endParaRPr lang="en-US" sz="32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516047" y="26845085"/>
            <a:ext cx="3274677" cy="1467549"/>
          </a:xfrm>
          <a:prstGeom prst="rect">
            <a:avLst/>
          </a:prstGeom>
        </p:spPr>
      </p:pic>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I Poster PowerPointTemplate" id="{D1A5D400-EFD4-460F-AC14-34B99A381677}" vid="{E4E7F868-5AD6-4C89-B349-939F0783F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3160</TotalTime>
  <Words>1854</Words>
  <Application>Microsoft Office PowerPoint</Application>
  <PresentationFormat>Custom</PresentationFormat>
  <Paragraphs>204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Helvetica</vt:lpstr>
      <vt:lpstr>Symbol</vt:lpstr>
      <vt:lpstr>Calibri</vt:lpstr>
      <vt:lpstr>Calibri Light</vt:lpstr>
      <vt:lpstr>Arial</vt:lpstr>
      <vt:lpstr>Cambria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Jillian Pintye</cp:lastModifiedBy>
  <cp:revision>151</cp:revision>
  <cp:lastPrinted>2019-09-17T15:52:02Z</cp:lastPrinted>
  <dcterms:created xsi:type="dcterms:W3CDTF">2019-07-02T13:39:34Z</dcterms:created>
  <dcterms:modified xsi:type="dcterms:W3CDTF">2020-06-23T20:25:32Z</dcterms:modified>
</cp:coreProperties>
</file>